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87" r:id="rId23"/>
    <p:sldId id="288" r:id="rId24"/>
    <p:sldId id="290" r:id="rId25"/>
    <p:sldId id="291" r:id="rId26"/>
    <p:sldId id="292" r:id="rId27"/>
    <p:sldId id="289" r:id="rId28"/>
    <p:sldId id="276" r:id="rId29"/>
    <p:sldId id="277" r:id="rId30"/>
    <p:sldId id="278" r:id="rId31"/>
    <p:sldId id="279" r:id="rId32"/>
    <p:sldId id="280" r:id="rId33"/>
    <p:sldId id="293" r:id="rId34"/>
    <p:sldId id="294" r:id="rId35"/>
    <p:sldId id="295" r:id="rId36"/>
    <p:sldId id="296" r:id="rId37"/>
    <p:sldId id="281" r:id="rId38"/>
    <p:sldId id="282" r:id="rId39"/>
    <p:sldId id="283" r:id="rId40"/>
    <p:sldId id="284" r:id="rId41"/>
    <p:sldId id="285" r:id="rId42"/>
    <p:sldId id="28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20" r:id="rId59"/>
    <p:sldId id="321" r:id="rId60"/>
    <p:sldId id="322" r:id="rId61"/>
    <p:sldId id="312" r:id="rId62"/>
    <p:sldId id="313" r:id="rId63"/>
    <p:sldId id="314" r:id="rId64"/>
    <p:sldId id="323" r:id="rId65"/>
    <p:sldId id="324" r:id="rId66"/>
    <p:sldId id="325" r:id="rId67"/>
    <p:sldId id="326" r:id="rId68"/>
    <p:sldId id="336" r:id="rId69"/>
    <p:sldId id="337" r:id="rId70"/>
    <p:sldId id="338" r:id="rId71"/>
    <p:sldId id="339" r:id="rId72"/>
    <p:sldId id="340" r:id="rId73"/>
    <p:sldId id="327" r:id="rId74"/>
    <p:sldId id="328" r:id="rId75"/>
    <p:sldId id="330" r:id="rId76"/>
    <p:sldId id="331" r:id="rId77"/>
    <p:sldId id="332" r:id="rId78"/>
    <p:sldId id="333" r:id="rId79"/>
    <p:sldId id="334" r:id="rId80"/>
    <p:sldId id="335" r:id="rId81"/>
    <p:sldId id="329" r:id="rId82"/>
    <p:sldId id="315" r:id="rId83"/>
    <p:sldId id="316" r:id="rId84"/>
    <p:sldId id="317" r:id="rId85"/>
    <p:sldId id="318" r:id="rId86"/>
    <p:sldId id="341" r:id="rId87"/>
    <p:sldId id="342" r:id="rId88"/>
    <p:sldId id="343" r:id="rId89"/>
    <p:sldId id="344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45" r:id="rId103"/>
    <p:sldId id="346" r:id="rId104"/>
    <p:sldId id="347" r:id="rId105"/>
    <p:sldId id="348" r:id="rId106"/>
    <p:sldId id="349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410" r:id="rId136"/>
    <p:sldId id="411" r:id="rId137"/>
    <p:sldId id="412" r:id="rId138"/>
    <p:sldId id="413" r:id="rId139"/>
    <p:sldId id="414" r:id="rId140"/>
    <p:sldId id="415" r:id="rId141"/>
    <p:sldId id="416" r:id="rId142"/>
    <p:sldId id="417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7" r:id="rId151"/>
    <p:sldId id="398" r:id="rId152"/>
    <p:sldId id="399" r:id="rId153"/>
    <p:sldId id="400" r:id="rId154"/>
    <p:sldId id="401" r:id="rId155"/>
    <p:sldId id="402" r:id="rId156"/>
    <p:sldId id="403" r:id="rId157"/>
    <p:sldId id="404" r:id="rId158"/>
    <p:sldId id="405" r:id="rId159"/>
    <p:sldId id="406" r:id="rId160"/>
    <p:sldId id="407" r:id="rId161"/>
    <p:sldId id="408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33" r:id="rId172"/>
    <p:sldId id="434" r:id="rId173"/>
    <p:sldId id="435" r:id="rId174"/>
    <p:sldId id="436" r:id="rId175"/>
    <p:sldId id="437" r:id="rId176"/>
    <p:sldId id="438" r:id="rId177"/>
    <p:sldId id="439" r:id="rId178"/>
    <p:sldId id="440" r:id="rId179"/>
    <p:sldId id="441" r:id="rId180"/>
    <p:sldId id="442" r:id="rId181"/>
    <p:sldId id="443" r:id="rId182"/>
    <p:sldId id="444" r:id="rId183"/>
    <p:sldId id="447" r:id="rId184"/>
    <p:sldId id="448" r:id="rId185"/>
    <p:sldId id="449" r:id="rId186"/>
    <p:sldId id="450" r:id="rId187"/>
    <p:sldId id="451" r:id="rId188"/>
    <p:sldId id="452" r:id="rId189"/>
    <p:sldId id="453" r:id="rId190"/>
    <p:sldId id="454" r:id="rId191"/>
    <p:sldId id="455" r:id="rId192"/>
    <p:sldId id="445" r:id="rId193"/>
    <p:sldId id="446" r:id="rId194"/>
    <p:sldId id="427" r:id="rId195"/>
    <p:sldId id="428" r:id="rId196"/>
    <p:sldId id="429" r:id="rId197"/>
    <p:sldId id="430" r:id="rId198"/>
    <p:sldId id="431" r:id="rId199"/>
    <p:sldId id="432" r:id="rId200"/>
    <p:sldId id="409" r:id="rId2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3" autoAdjust="0"/>
    <p:restoredTop sz="95320" autoAdjust="0"/>
  </p:normalViewPr>
  <p:slideViewPr>
    <p:cSldViewPr snapToGrid="0">
      <p:cViewPr>
        <p:scale>
          <a:sx n="66" d="100"/>
          <a:sy n="66" d="100"/>
        </p:scale>
        <p:origin x="171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2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94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27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0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54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62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4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594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14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2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5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24327-F8A3-4DD4-B130-FC0F9BEAFE44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2B248-908C-4E06-BA02-099111A92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58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-305StudentMaterials-kor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hlinkClick r:id="rId2"/>
              </a:rPr>
              <a:t>https://aka.ms/AZ-305StudentMaterials-kor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에저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스킬파이프</a:t>
            </a:r>
            <a:r>
              <a:rPr lang="en-US" altLang="ko-KR" dirty="0" err="1" smtClean="0">
                <a:solidFill>
                  <a:srgbClr val="FF0000"/>
                </a:solidFill>
              </a:rPr>
              <a:t>url</a:t>
            </a:r>
            <a:r>
              <a:rPr lang="en-US" altLang="ko-KR" dirty="0" smtClean="0">
                <a:solidFill>
                  <a:srgbClr val="FF0000"/>
                </a:solidFill>
              </a:rPr>
              <a:t>…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교제 관련된 공식 </a:t>
            </a:r>
            <a:r>
              <a:rPr lang="ko-KR" altLang="en-US" dirty="0" err="1" smtClean="0">
                <a:solidFill>
                  <a:srgbClr val="FF0000"/>
                </a:solidFill>
              </a:rPr>
              <a:t>애저</a:t>
            </a:r>
            <a:r>
              <a:rPr lang="ko-KR" altLang="en-US" dirty="0" smtClean="0">
                <a:solidFill>
                  <a:srgbClr val="FF0000"/>
                </a:solidFill>
              </a:rPr>
              <a:t> 메뉴얼페이지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44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275" y="-566738"/>
            <a:ext cx="1430655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04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700" y="-538163"/>
            <a:ext cx="14249400" cy="79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019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413" y="-538163"/>
            <a:ext cx="14220825" cy="7934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98652" y="3664722"/>
            <a:ext cx="713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이벤트는 단순한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숫자값과</a:t>
            </a:r>
            <a:r>
              <a:rPr lang="ko-KR" altLang="en-US" sz="1200" dirty="0" smtClean="0">
                <a:solidFill>
                  <a:srgbClr val="FF0000"/>
                </a:solidFill>
              </a:rPr>
              <a:t> 같은 경량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메트릭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798652" y="4782342"/>
            <a:ext cx="713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메시지는 시간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r>
              <a:rPr lang="ko-KR" altLang="en-US" sz="1200" dirty="0" smtClean="0">
                <a:solidFill>
                  <a:srgbClr val="FF0000"/>
                </a:solidFill>
              </a:rPr>
              <a:t>스트링과 같은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로그데이터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704125" y="1027906"/>
            <a:ext cx="713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생성되는 데이터가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이벤트냐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메시지냐에</a:t>
            </a:r>
            <a:r>
              <a:rPr lang="ko-KR" altLang="en-US" sz="1200" dirty="0" smtClean="0">
                <a:solidFill>
                  <a:srgbClr val="FF0000"/>
                </a:solidFill>
              </a:rPr>
              <a:t> 따라 사용해야할 솔루션이 달라짐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151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4888" y="-509588"/>
            <a:ext cx="14201775" cy="7877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04125" y="1027906"/>
            <a:ext cx="7130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생성되는 데이터가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이벤트냐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메시지냐에</a:t>
            </a:r>
            <a:r>
              <a:rPr lang="ko-KR" altLang="en-US" sz="1200" dirty="0" smtClean="0">
                <a:solidFill>
                  <a:srgbClr val="FF0000"/>
                </a:solidFill>
              </a:rPr>
              <a:t> 따라 사용해야할 솔루션이 달라짐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일반적인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큐처러머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FIFO </a:t>
            </a:r>
            <a:r>
              <a:rPr lang="ko-KR" altLang="en-US" sz="1200" dirty="0" smtClean="0">
                <a:solidFill>
                  <a:srgbClr val="FF0000"/>
                </a:solidFill>
              </a:rPr>
              <a:t>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처리되진</a:t>
            </a:r>
            <a:r>
              <a:rPr lang="ko-KR" altLang="en-US" sz="1200" dirty="0" smtClean="0">
                <a:solidFill>
                  <a:srgbClr val="FF0000"/>
                </a:solidFill>
              </a:rPr>
              <a:t> 않음</a:t>
            </a:r>
            <a:r>
              <a:rPr lang="en-US" altLang="ko-KR" sz="1200" dirty="0" smtClean="0">
                <a:solidFill>
                  <a:srgbClr val="FF0000"/>
                </a:solidFill>
              </a:rPr>
              <a:t>.. </a:t>
            </a:r>
            <a:r>
              <a:rPr lang="ko-KR" altLang="en-US" sz="1200" dirty="0" smtClean="0">
                <a:solidFill>
                  <a:srgbClr val="FF0000"/>
                </a:solidFill>
              </a:rPr>
              <a:t>즉 나중에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들어온게</a:t>
            </a:r>
            <a:r>
              <a:rPr lang="ko-KR" altLang="en-US" sz="1200" dirty="0" smtClean="0">
                <a:solidFill>
                  <a:srgbClr val="FF0000"/>
                </a:solidFill>
              </a:rPr>
              <a:t> 먼저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나갈수도</a:t>
            </a:r>
            <a:r>
              <a:rPr lang="ko-KR" altLang="en-US" sz="1200" dirty="0" smtClean="0">
                <a:solidFill>
                  <a:srgbClr val="FF0000"/>
                </a:solidFill>
              </a:rPr>
              <a:t> 있음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573324" y="5719079"/>
            <a:ext cx="289367" cy="1024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LB</a:t>
            </a:r>
            <a:endParaRPr lang="ko-KR" altLang="en-US" dirty="0"/>
          </a:p>
        </p:txBody>
      </p:sp>
      <p:sp>
        <p:nvSpPr>
          <p:cNvPr id="10" name="원통 9"/>
          <p:cNvSpPr/>
          <p:nvPr/>
        </p:nvSpPr>
        <p:spPr>
          <a:xfrm>
            <a:off x="1979271" y="5989587"/>
            <a:ext cx="881607" cy="5410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11" name="갈매기형 수장 10"/>
          <p:cNvSpPr/>
          <p:nvPr/>
        </p:nvSpPr>
        <p:spPr>
          <a:xfrm>
            <a:off x="-376554" y="5844985"/>
            <a:ext cx="2448423" cy="696961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6551" y="5321462"/>
            <a:ext cx="994067" cy="512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6551" y="6004005"/>
            <a:ext cx="994067" cy="512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6551" y="6666786"/>
            <a:ext cx="994067" cy="512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1144929" y="7264163"/>
            <a:ext cx="7130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LB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뒷다의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프론트엔드</a:t>
            </a:r>
            <a:r>
              <a:rPr lang="ko-KR" altLang="en-US" sz="1200" dirty="0" smtClean="0">
                <a:solidFill>
                  <a:srgbClr val="FF0000"/>
                </a:solidFill>
              </a:rPr>
              <a:t> 웹은 스케일링하여 적절히 처리는 가능하지만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DB </a:t>
            </a:r>
            <a:r>
              <a:rPr lang="ko-KR" altLang="en-US" sz="1200" dirty="0" smtClean="0">
                <a:solidFill>
                  <a:srgbClr val="FF0000"/>
                </a:solidFill>
              </a:rPr>
              <a:t>단에서 성능 부하가 일어날 수 있음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샤딩과</a:t>
            </a:r>
            <a:r>
              <a:rPr lang="ko-KR" altLang="en-US" sz="1200" dirty="0" smtClean="0">
                <a:solidFill>
                  <a:srgbClr val="FF0000"/>
                </a:solidFill>
              </a:rPr>
              <a:t> 같은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수평분할</a:t>
            </a:r>
            <a:r>
              <a:rPr lang="ko-KR" altLang="en-US" sz="1200" dirty="0" smtClean="0">
                <a:solidFill>
                  <a:srgbClr val="FF0000"/>
                </a:solidFill>
              </a:rPr>
              <a:t> 작업은 시간도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많이걸리고</a:t>
            </a:r>
            <a:r>
              <a:rPr lang="ko-KR" altLang="en-US" sz="1200" dirty="0" smtClean="0">
                <a:solidFill>
                  <a:srgbClr val="FF0000"/>
                </a:solidFill>
              </a:rPr>
              <a:t> 분할하기 위한 분한 디자인 작업하기 복잡함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734996" y="5875024"/>
            <a:ext cx="289367" cy="1024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LB</a:t>
            </a:r>
            <a:endParaRPr lang="ko-KR" altLang="en-US" dirty="0"/>
          </a:p>
        </p:txBody>
      </p:sp>
      <p:sp>
        <p:nvSpPr>
          <p:cNvPr id="14" name="원통 13"/>
          <p:cNvSpPr/>
          <p:nvPr/>
        </p:nvSpPr>
        <p:spPr>
          <a:xfrm>
            <a:off x="16025812" y="6035292"/>
            <a:ext cx="881607" cy="5410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15" name="갈매기형 수장 14"/>
          <p:cNvSpPr/>
          <p:nvPr/>
        </p:nvSpPr>
        <p:spPr>
          <a:xfrm>
            <a:off x="11931766" y="6000930"/>
            <a:ext cx="4094046" cy="696961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494871" y="5477407"/>
            <a:ext cx="994067" cy="512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2494871" y="6159950"/>
            <a:ext cx="994067" cy="512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2494871" y="6822731"/>
            <a:ext cx="994067" cy="512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WEB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163391" y="7420108"/>
            <a:ext cx="7130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웹이 큐로 메시지 보내면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큐가 쿠션 역할을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펑션에서</a:t>
            </a:r>
            <a:r>
              <a:rPr lang="ko-KR" altLang="en-US" sz="1200" dirty="0" smtClean="0">
                <a:solidFill>
                  <a:srgbClr val="FF0000"/>
                </a:solidFill>
              </a:rPr>
              <a:t> 주는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펑션</a:t>
            </a:r>
            <a:r>
              <a:rPr lang="ko-KR" altLang="en-US" sz="1200" dirty="0" smtClean="0">
                <a:solidFill>
                  <a:srgbClr val="FF0000"/>
                </a:solidFill>
              </a:rPr>
              <a:t> 조건을 통해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DB</a:t>
            </a:r>
            <a:r>
              <a:rPr lang="ko-KR" altLang="en-US" sz="1200" dirty="0" smtClean="0">
                <a:solidFill>
                  <a:srgbClr val="FF0000"/>
                </a:solidFill>
              </a:rPr>
              <a:t>로 날리는 요청을 큐가 속도조절 해줄 수 있음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많이 사용되는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아키테거</a:t>
            </a:r>
            <a:r>
              <a:rPr lang="en-US" altLang="ko-KR" sz="1200" dirty="0" smtClean="0">
                <a:solidFill>
                  <a:srgbClr val="FF0000"/>
                </a:solidFill>
              </a:rPr>
              <a:t>.. </a:t>
            </a:r>
            <a:r>
              <a:rPr lang="ko-KR" altLang="en-US" sz="1200" dirty="0" smtClean="0">
                <a:solidFill>
                  <a:srgbClr val="FF0000"/>
                </a:solidFill>
              </a:rPr>
              <a:t>중요</a:t>
            </a:r>
            <a:r>
              <a:rPr lang="en-US" altLang="ko-KR" sz="1200" dirty="0" smtClean="0">
                <a:solidFill>
                  <a:srgbClr val="FF0000"/>
                </a:solidFill>
              </a:rPr>
              <a:t>!!!</a:t>
            </a:r>
          </a:p>
        </p:txBody>
      </p:sp>
      <p:sp>
        <p:nvSpPr>
          <p:cNvPr id="20" name="타원 19"/>
          <p:cNvSpPr/>
          <p:nvPr/>
        </p:nvSpPr>
        <p:spPr>
          <a:xfrm>
            <a:off x="13947494" y="5602147"/>
            <a:ext cx="544010" cy="1297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큐</a:t>
            </a:r>
          </a:p>
        </p:txBody>
      </p:sp>
      <p:sp>
        <p:nvSpPr>
          <p:cNvPr id="21" name="타원 20"/>
          <p:cNvSpPr/>
          <p:nvPr/>
        </p:nvSpPr>
        <p:spPr>
          <a:xfrm>
            <a:off x="14879831" y="5602147"/>
            <a:ext cx="544010" cy="1297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펑션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1104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088" y="-61913"/>
            <a:ext cx="13592175" cy="6981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5999" y="1179294"/>
            <a:ext cx="713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토픽은 여러 수신자에게 메시지 보낼 때 사용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0833" y="6919912"/>
            <a:ext cx="4142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서비스 버스 큐에 대한 수신자가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여러명일</a:t>
            </a:r>
            <a:r>
              <a:rPr lang="ko-KR" altLang="en-US" sz="1200" dirty="0" smtClean="0">
                <a:solidFill>
                  <a:srgbClr val="FF0000"/>
                </a:solidFill>
              </a:rPr>
              <a:t> 경우 각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수신자별로</a:t>
            </a:r>
            <a:r>
              <a:rPr lang="ko-KR" altLang="en-US" sz="1200" dirty="0" smtClean="0">
                <a:solidFill>
                  <a:srgbClr val="FF0000"/>
                </a:solidFill>
              </a:rPr>
              <a:t> 다른 메시지를 송신할 때 사용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7673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8150" y="-233363"/>
            <a:ext cx="13068300" cy="7324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51100" y="2799748"/>
            <a:ext cx="189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선입선출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미보장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38150" y="6777916"/>
            <a:ext cx="4142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서비스 버스 큐에 대한 수신자가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여러명일</a:t>
            </a:r>
            <a:r>
              <a:rPr lang="ko-KR" altLang="en-US" sz="1200" dirty="0" smtClean="0">
                <a:solidFill>
                  <a:srgbClr val="FF0000"/>
                </a:solidFill>
              </a:rPr>
              <a:t> 경우 각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수신자별로</a:t>
            </a:r>
            <a:r>
              <a:rPr lang="ko-KR" altLang="en-US" sz="1200" dirty="0" smtClean="0">
                <a:solidFill>
                  <a:srgbClr val="FF0000"/>
                </a:solidFill>
              </a:rPr>
              <a:t> 다른 메시지를 송신할 때 사용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461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3938" y="-552450"/>
            <a:ext cx="14239875" cy="796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84448" y="5125836"/>
            <a:ext cx="506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이벤트는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숫자값과</a:t>
            </a:r>
            <a:r>
              <a:rPr lang="ko-KR" altLang="en-US" sz="1200" dirty="0" smtClean="0">
                <a:solidFill>
                  <a:srgbClr val="FF0000"/>
                </a:solidFill>
              </a:rPr>
              <a:t> 같은 경량의 데이터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특정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데이터값을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read </a:t>
            </a:r>
            <a:r>
              <a:rPr lang="ko-KR" altLang="en-US" sz="1200" dirty="0" smtClean="0">
                <a:solidFill>
                  <a:srgbClr val="FF0000"/>
                </a:solidFill>
              </a:rPr>
              <a:t>하거나 </a:t>
            </a:r>
            <a:r>
              <a:rPr lang="en-US" altLang="ko-KR" sz="1200" dirty="0" smtClean="0">
                <a:solidFill>
                  <a:srgbClr val="FF0000"/>
                </a:solidFill>
              </a:rPr>
              <a:t>write </a:t>
            </a:r>
            <a:r>
              <a:rPr lang="ko-KR" altLang="en-US" sz="1200" dirty="0" smtClean="0">
                <a:solidFill>
                  <a:srgbClr val="FF0000"/>
                </a:solidFill>
              </a:rPr>
              <a:t>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동작행위</a:t>
            </a:r>
            <a:r>
              <a:rPr lang="ko-KR" altLang="en-US" sz="1200" dirty="0" smtClean="0">
                <a:solidFill>
                  <a:srgbClr val="FF0000"/>
                </a:solidFill>
              </a:rPr>
              <a:t> 자체도 이벤트에 해당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94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2963" y="114300"/>
            <a:ext cx="13877925" cy="662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0148" y="1367522"/>
            <a:ext cx="774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이벤트가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IoT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디바이스에서 실시간으로 들어온 경우는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iot</a:t>
            </a:r>
            <a:r>
              <a:rPr lang="en-US" altLang="ko-KR" sz="1200" dirty="0" smtClean="0">
                <a:solidFill>
                  <a:srgbClr val="FF0000"/>
                </a:solidFill>
              </a:rPr>
              <a:t> hub</a:t>
            </a:r>
            <a:r>
              <a:rPr lang="ko-KR" altLang="en-US" sz="1200" dirty="0" smtClean="0">
                <a:solidFill>
                  <a:srgbClr val="FF0000"/>
                </a:solidFill>
              </a:rPr>
              <a:t>를 사용하고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이벤트허브는 그 외 나머지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웹서버나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어플리케이션같은데서</a:t>
            </a:r>
            <a:r>
              <a:rPr lang="ko-KR" altLang="en-US" sz="1200" dirty="0" smtClean="0">
                <a:solidFill>
                  <a:srgbClr val="FF0000"/>
                </a:solidFill>
              </a:rPr>
              <a:t> 발생시키는 이벤트를 처리하는 서비스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6223" y="1848283"/>
            <a:ext cx="77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같은 파티션 안에 들어온 데이터는 무조건 </a:t>
            </a:r>
            <a:r>
              <a:rPr lang="en-US" altLang="ko-KR" sz="1200" dirty="0" smtClean="0">
                <a:solidFill>
                  <a:srgbClr val="FF0000"/>
                </a:solidFill>
              </a:rPr>
              <a:t>FIFO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서로 다른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파티션간의</a:t>
            </a:r>
            <a:r>
              <a:rPr lang="ko-KR" altLang="en-US" sz="1200" dirty="0" smtClean="0">
                <a:solidFill>
                  <a:srgbClr val="FF0000"/>
                </a:solidFill>
              </a:rPr>
              <a:t> 데이터는 순서구분없이 출력해서 나가게 됨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60425" y="1941513"/>
            <a:ext cx="821803" cy="442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웹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560425" y="2557844"/>
            <a:ext cx="821803" cy="442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웹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5463251" y="2162949"/>
            <a:ext cx="1932972" cy="1054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5463251" y="2779280"/>
            <a:ext cx="1932972" cy="587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92471" y="2330617"/>
            <a:ext cx="3658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서로 다른 웹의 메시지를 같은 파티션에 보내면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순차적으로 처리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60425" y="4896890"/>
            <a:ext cx="821803" cy="442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웹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560425" y="5513221"/>
            <a:ext cx="821803" cy="442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웹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63251" y="4664597"/>
            <a:ext cx="1932972" cy="45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463251" y="5253263"/>
            <a:ext cx="1905360" cy="48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92471" y="5285994"/>
            <a:ext cx="3658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서로 다른 웹의 메시지를 다르게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관리해야할</a:t>
            </a:r>
            <a:r>
              <a:rPr lang="ko-KR" altLang="en-US" sz="1200" dirty="0" smtClean="0">
                <a:solidFill>
                  <a:srgbClr val="FF0000"/>
                </a:solidFill>
              </a:rPr>
              <a:t> 경우 각각 다른 파티션으로 보내야함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112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675" y="119062"/>
            <a:ext cx="138493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542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225" y="-90488"/>
            <a:ext cx="13506450" cy="7038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7227" y="407770"/>
            <a:ext cx="77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이벤트허브에 어느 특정 이벤트가 들어오면 이걸 이벤트 그리드가 다시 가져와서 특정 작업을 수행한 다음에 송신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805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0588" y="128587"/>
            <a:ext cx="13973175" cy="6600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26853" y="1273176"/>
            <a:ext cx="7741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IOT </a:t>
            </a:r>
            <a:r>
              <a:rPr lang="ko-KR" altLang="en-US" sz="1200" dirty="0" smtClean="0">
                <a:solidFill>
                  <a:srgbClr val="FF0000"/>
                </a:solidFill>
              </a:rPr>
              <a:t>허브는 양방향 통신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이벤트 허브는 수신만 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단방향통신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901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0" y="-566738"/>
            <a:ext cx="142875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755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125" y="-523875"/>
            <a:ext cx="14192250" cy="79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339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288" y="128587"/>
            <a:ext cx="13744575" cy="6600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07598" y="4930776"/>
            <a:ext cx="10149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클라우드에</a:t>
            </a:r>
            <a:r>
              <a:rPr lang="ko-KR" altLang="en-US" sz="1200" dirty="0" smtClean="0">
                <a:solidFill>
                  <a:srgbClr val="FF0000"/>
                </a:solidFill>
              </a:rPr>
              <a:t> 만들어지는 모든 리소스를 코드를 통해 생성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프로비저닝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r>
              <a:rPr lang="ko-KR" altLang="en-US" sz="1200" dirty="0" smtClean="0">
                <a:solidFill>
                  <a:srgbClr val="FF0000"/>
                </a:solidFill>
              </a:rPr>
              <a:t> 및 제어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코드 </a:t>
            </a:r>
            <a:r>
              <a:rPr lang="en-US" altLang="ko-KR" sz="1200" dirty="0" smtClean="0">
                <a:solidFill>
                  <a:srgbClr val="FF0000"/>
                </a:solidFill>
              </a:rPr>
              <a:t>=  ARM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Templete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err="1" smtClean="0">
                <a:solidFill>
                  <a:srgbClr val="FF0000"/>
                </a:solidFill>
              </a:rPr>
              <a:t>IaC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코드는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멱등성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선언형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코드성격을</a:t>
            </a:r>
            <a:r>
              <a:rPr lang="ko-KR" altLang="en-US" sz="1200" dirty="0" smtClean="0">
                <a:solidFill>
                  <a:srgbClr val="FF0000"/>
                </a:solidFill>
              </a:rPr>
              <a:t> 지님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멱등성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수행결과가</a:t>
            </a:r>
            <a:r>
              <a:rPr lang="ko-KR" altLang="en-US" sz="1200" dirty="0" smtClean="0">
                <a:solidFill>
                  <a:srgbClr val="FF0000"/>
                </a:solidFill>
              </a:rPr>
              <a:t> 항상 동일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-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선언형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명령형의 반대로 순차적이지 않음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err="1" smtClean="0">
                <a:solidFill>
                  <a:srgbClr val="FF0000"/>
                </a:solidFill>
              </a:rPr>
              <a:t>IaC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코드 내용이 변경되어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배포될때마다</a:t>
            </a:r>
            <a:r>
              <a:rPr lang="ko-KR" altLang="en-US" sz="1200" dirty="0" smtClean="0">
                <a:solidFill>
                  <a:srgbClr val="FF0000"/>
                </a:solidFill>
              </a:rPr>
              <a:t> 일반적으로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github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등을 통해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버전관리</a:t>
            </a:r>
            <a:r>
              <a:rPr lang="ko-KR" altLang="en-US" sz="1200" dirty="0" smtClean="0">
                <a:solidFill>
                  <a:srgbClr val="FF0000"/>
                </a:solidFill>
              </a:rPr>
              <a:t> 수행함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예시로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쿠버네티스의</a:t>
            </a:r>
            <a:r>
              <a:rPr lang="ko-KR" altLang="en-US" sz="1200" dirty="0" smtClean="0">
                <a:solidFill>
                  <a:srgbClr val="FF0000"/>
                </a:solidFill>
              </a:rPr>
              <a:t> 컨테이너 리소스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부족할때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ACI (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애저</a:t>
            </a:r>
            <a:r>
              <a:rPr lang="ko-KR" altLang="en-US" sz="1200" dirty="0" smtClean="0">
                <a:solidFill>
                  <a:srgbClr val="FF0000"/>
                </a:solidFill>
              </a:rPr>
              <a:t> 컨테이너 인스턴스</a:t>
            </a:r>
            <a:r>
              <a:rPr lang="en-US" altLang="ko-KR" sz="1200" dirty="0" smtClean="0">
                <a:solidFill>
                  <a:srgbClr val="FF0000"/>
                </a:solidFill>
              </a:rPr>
              <a:t>) </a:t>
            </a:r>
            <a:r>
              <a:rPr lang="ko-KR" altLang="en-US" sz="1200" dirty="0" smtClean="0">
                <a:solidFill>
                  <a:srgbClr val="FF0000"/>
                </a:solidFill>
              </a:rPr>
              <a:t>를 띄우라 하는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yaml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파일이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선언형</a:t>
            </a:r>
            <a:r>
              <a:rPr lang="ko-KR" altLang="en-US" sz="1200" dirty="0" smtClean="0">
                <a:solidFill>
                  <a:srgbClr val="FF0000"/>
                </a:solidFill>
              </a:rPr>
              <a:t> 코드에 해당함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에저에서는</a:t>
            </a:r>
            <a:r>
              <a:rPr lang="ko-KR" altLang="en-US" sz="1200" dirty="0" smtClean="0">
                <a:solidFill>
                  <a:srgbClr val="FF0000"/>
                </a:solidFill>
              </a:rPr>
              <a:t> 이러한 리소스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정의파일을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ARM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Templete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라 부르며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json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형식으로 구성됨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933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288" y="119062"/>
            <a:ext cx="13744575" cy="66198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593989" y="658574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ARM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8599990" y="1027906"/>
            <a:ext cx="787078" cy="54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805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219075"/>
            <a:ext cx="13716000" cy="6419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02484" y="1413689"/>
            <a:ext cx="1014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다만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기본제겅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ARM </a:t>
            </a:r>
            <a:r>
              <a:rPr lang="ko-KR" altLang="en-US" sz="1200" dirty="0" smtClean="0">
                <a:solidFill>
                  <a:srgbClr val="FF0000"/>
                </a:solidFill>
              </a:rPr>
              <a:t>템플릿은 구문을 짜기가 너무 어렵기때문에 아래와 같은 다른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IaC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를 사용하기도 </a:t>
            </a:r>
            <a:r>
              <a:rPr lang="ko-KR" altLang="en-US" sz="1200" dirty="0" smtClean="0">
                <a:solidFill>
                  <a:srgbClr val="FF0000"/>
                </a:solidFill>
              </a:rPr>
              <a:t>함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770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25" y="142875"/>
            <a:ext cx="13811250" cy="6572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0987" y="230188"/>
            <a:ext cx="10149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ARM </a:t>
            </a:r>
            <a:r>
              <a:rPr lang="ko-KR" altLang="en-US" sz="1200" dirty="0" smtClean="0">
                <a:solidFill>
                  <a:srgbClr val="FF0000"/>
                </a:solidFill>
              </a:rPr>
              <a:t>으로 하던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다른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IaC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로 하던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sz="1200" dirty="0" smtClean="0">
                <a:solidFill>
                  <a:srgbClr val="FF0000"/>
                </a:solidFill>
              </a:rPr>
              <a:t> 콘솔에서 </a:t>
            </a:r>
            <a:r>
              <a:rPr lang="en-US" altLang="ko-KR" sz="1200" dirty="0" smtClean="0">
                <a:solidFill>
                  <a:srgbClr val="FF0000"/>
                </a:solidFill>
              </a:rPr>
              <a:t>UI </a:t>
            </a:r>
            <a:r>
              <a:rPr lang="ko-KR" altLang="en-US" sz="1200" dirty="0" smtClean="0">
                <a:solidFill>
                  <a:srgbClr val="FF0000"/>
                </a:solidFill>
              </a:rPr>
              <a:t>로 작업을 하던 모든 작업은 </a:t>
            </a:r>
            <a:r>
              <a:rPr lang="en-US" altLang="ko-KR" sz="12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200" dirty="0" smtClean="0">
                <a:solidFill>
                  <a:srgbClr val="FF0000"/>
                </a:solidFill>
              </a:rPr>
              <a:t>리소스 관리자를 통하게 되어있음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ARM </a:t>
            </a:r>
            <a:r>
              <a:rPr lang="ko-KR" altLang="en-US" sz="1200" dirty="0" smtClean="0">
                <a:solidFill>
                  <a:srgbClr val="FF0000"/>
                </a:solidFill>
              </a:rPr>
              <a:t>템플릿 파일을 만들어서 제출하면 이를 리소스 관리자가 받아서 처리함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에저에서만</a:t>
            </a:r>
            <a:r>
              <a:rPr lang="ko-KR" altLang="en-US" sz="1200" dirty="0" smtClean="0">
                <a:solidFill>
                  <a:srgbClr val="FF0000"/>
                </a:solidFill>
              </a:rPr>
              <a:t> 사용할 수 있는 </a:t>
            </a:r>
            <a:r>
              <a:rPr lang="en-US" altLang="ko-KR" sz="1200" dirty="0" smtClean="0">
                <a:solidFill>
                  <a:srgbClr val="FF0000"/>
                </a:solidFill>
              </a:rPr>
              <a:t>ARM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Templete</a:t>
            </a:r>
            <a:r>
              <a:rPr lang="ko-KR" altLang="en-US" sz="1200" dirty="0" smtClean="0">
                <a:solidFill>
                  <a:srgbClr val="FF0000"/>
                </a:solidFill>
              </a:rPr>
              <a:t>를 보다 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이해가기</a:t>
            </a:r>
            <a:r>
              <a:rPr lang="ko-KR" altLang="en-US" sz="1200" dirty="0" smtClean="0">
                <a:solidFill>
                  <a:srgbClr val="FF0000"/>
                </a:solidFill>
              </a:rPr>
              <a:t> 쉽게 만든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sz="1200" dirty="0" smtClean="0">
                <a:solidFill>
                  <a:srgbClr val="FF0000"/>
                </a:solidFill>
              </a:rPr>
              <a:t> 자체 언어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286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219075"/>
            <a:ext cx="138684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131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925" y="204787"/>
            <a:ext cx="140398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471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915428" y="3152001"/>
            <a:ext cx="676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Blob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705392" y="1527324"/>
            <a:ext cx="3575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사용자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웹페이지를</a:t>
            </a:r>
            <a:r>
              <a:rPr lang="ko-KR" altLang="en-US" sz="1200" dirty="0" smtClean="0">
                <a:solidFill>
                  <a:srgbClr val="FF0000"/>
                </a:solidFill>
              </a:rPr>
              <a:t> 통해 물품을 카트에 담았다는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것을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알림주기</a:t>
            </a:r>
            <a:r>
              <a:rPr lang="ko-KR" altLang="en-US" sz="1200" dirty="0" smtClean="0">
                <a:solidFill>
                  <a:srgbClr val="FF0000"/>
                </a:solidFill>
              </a:rPr>
              <a:t> 위해 이벤트 그리드 사용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7059" y="3247095"/>
            <a:ext cx="3575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주문내용들을 담기 위해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이벤트 스토리지 공간으로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담아야할</a:t>
            </a:r>
            <a:r>
              <a:rPr lang="ko-KR" altLang="en-US" sz="1200" dirty="0" smtClean="0">
                <a:solidFill>
                  <a:srgbClr val="FF0000"/>
                </a:solidFill>
              </a:rPr>
              <a:t> 때 서비스버스를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통해서 메시지 전달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3374" y="3170297"/>
            <a:ext cx="2379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제대로 주문이 입력되었는지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주문 요청서 유효성 검사를 위해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펑션</a:t>
            </a:r>
            <a:r>
              <a:rPr lang="ko-KR" altLang="en-US" sz="1200" dirty="0" smtClean="0">
                <a:solidFill>
                  <a:srgbClr val="FF0000"/>
                </a:solidFill>
              </a:rPr>
              <a:t> 사용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33765" y="1527323"/>
            <a:ext cx="2379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주문이 완료되었음을 메일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보낼때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로직</a:t>
            </a:r>
            <a:r>
              <a:rPr lang="ko-KR" altLang="en-US" sz="1200" dirty="0" smtClean="0">
                <a:solidFill>
                  <a:srgbClr val="FF0000"/>
                </a:solidFill>
              </a:rPr>
              <a:t> 앱 사용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3020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3463" y="-500063"/>
            <a:ext cx="14258925" cy="78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33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8188" y="238125"/>
            <a:ext cx="1366837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57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0" y="-561975"/>
            <a:ext cx="14287500" cy="798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23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521593" y="5430105"/>
            <a:ext cx="10149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Windows AD</a:t>
            </a:r>
            <a:r>
              <a:rPr lang="ko-KR" altLang="en-US" sz="1200" dirty="0" smtClean="0">
                <a:solidFill>
                  <a:srgbClr val="FF0000"/>
                </a:solidFill>
              </a:rPr>
              <a:t>와 </a:t>
            </a:r>
            <a:r>
              <a:rPr lang="en-US" altLang="ko-KR" sz="1200" dirty="0" smtClean="0">
                <a:solidFill>
                  <a:srgbClr val="FF0000"/>
                </a:solidFill>
              </a:rPr>
              <a:t>Azure AD </a:t>
            </a:r>
            <a:r>
              <a:rPr lang="ko-KR" altLang="en-US" sz="1200" dirty="0" smtClean="0">
                <a:solidFill>
                  <a:srgbClr val="FF0000"/>
                </a:solidFill>
              </a:rPr>
              <a:t>모두 인증을 위한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서비스라는점은</a:t>
            </a:r>
            <a:r>
              <a:rPr lang="ko-KR" altLang="en-US" sz="1200" dirty="0" smtClean="0">
                <a:solidFill>
                  <a:srgbClr val="FF0000"/>
                </a:solidFill>
              </a:rPr>
              <a:t> 공통점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26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2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029429" y="4001294"/>
            <a:ext cx="81254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클라우드상의</a:t>
            </a:r>
            <a:r>
              <a:rPr lang="ko-KR" altLang="en-US" sz="1400" dirty="0" smtClean="0">
                <a:solidFill>
                  <a:srgbClr val="FF0000"/>
                </a:solidFill>
              </a:rPr>
              <a:t> 양간 </a:t>
            </a:r>
            <a:r>
              <a:rPr lang="en-US" altLang="ko-KR" sz="1400" dirty="0" smtClean="0">
                <a:solidFill>
                  <a:srgbClr val="FF0000"/>
                </a:solidFill>
              </a:rPr>
              <a:t>AD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통합 연결하는게 필요함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Azure cloud</a:t>
            </a:r>
            <a:r>
              <a:rPr lang="ko-KR" altLang="en-US" sz="1400" dirty="0" smtClean="0">
                <a:solidFill>
                  <a:srgbClr val="FF0000"/>
                </a:solidFill>
              </a:rPr>
              <a:t>가 이러한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통합방안</a:t>
            </a:r>
            <a:r>
              <a:rPr lang="ko-KR" altLang="en-US" sz="1400" dirty="0" smtClean="0">
                <a:solidFill>
                  <a:srgbClr val="FF0000"/>
                </a:solidFill>
              </a:rPr>
              <a:t> 및 관리를 다른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클라우드보다</a:t>
            </a:r>
            <a:r>
              <a:rPr lang="ko-KR" altLang="en-US" sz="1400" dirty="0" smtClean="0">
                <a:solidFill>
                  <a:srgbClr val="FF0000"/>
                </a:solidFill>
              </a:rPr>
              <a:t> 더 용이하게 할 수 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Azure AD Connect</a:t>
            </a:r>
            <a:r>
              <a:rPr lang="ko-KR" altLang="en-US" sz="1400" dirty="0" smtClean="0">
                <a:solidFill>
                  <a:srgbClr val="FF0000"/>
                </a:solidFill>
              </a:rPr>
              <a:t>를 기존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온프레미스에</a:t>
            </a:r>
            <a:r>
              <a:rPr lang="ko-KR" altLang="en-US" sz="1400" dirty="0" smtClean="0">
                <a:solidFill>
                  <a:srgbClr val="FF0000"/>
                </a:solidFill>
              </a:rPr>
              <a:t> 설치함으로서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클라우드간</a:t>
            </a:r>
            <a:r>
              <a:rPr lang="ko-KR" altLang="en-US" sz="1400" dirty="0" smtClean="0">
                <a:solidFill>
                  <a:srgbClr val="FF0000"/>
                </a:solidFill>
              </a:rPr>
              <a:t> 동기화 가능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-&gt;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</a:t>
            </a:r>
            <a:r>
              <a:rPr lang="ko-KR" altLang="en-US" sz="1400" dirty="0" smtClean="0">
                <a:solidFill>
                  <a:srgbClr val="FF0000"/>
                </a:solidFill>
              </a:rPr>
              <a:t> 방향으로의 동기화는 되나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반대로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-&gt;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방향으로의 동기화는 기본적으로 안됨 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소스가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베이스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다만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온프레미스의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pw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분실등으로</a:t>
            </a:r>
            <a:r>
              <a:rPr lang="ko-KR" altLang="en-US" sz="1400" dirty="0" smtClean="0">
                <a:solidFill>
                  <a:srgbClr val="FF0000"/>
                </a:solidFill>
              </a:rPr>
              <a:t> 인한 경우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AD </a:t>
            </a:r>
            <a:r>
              <a:rPr lang="ko-KR" altLang="en-US" sz="1400" dirty="0" smtClean="0">
                <a:solidFill>
                  <a:srgbClr val="FF0000"/>
                </a:solidFill>
              </a:rPr>
              <a:t>에서 </a:t>
            </a:r>
            <a:r>
              <a:rPr lang="en-US" altLang="ko-KR" sz="1400" dirty="0" smtClean="0">
                <a:solidFill>
                  <a:srgbClr val="FF0000"/>
                </a:solidFill>
              </a:rPr>
              <a:t>pw </a:t>
            </a:r>
            <a:r>
              <a:rPr lang="ko-KR" altLang="en-US" sz="1400" dirty="0" smtClean="0">
                <a:solidFill>
                  <a:srgbClr val="FF0000"/>
                </a:solidFill>
              </a:rPr>
              <a:t>재설정해주면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역바향으로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pw </a:t>
            </a:r>
            <a:r>
              <a:rPr lang="ko-KR" altLang="en-US" sz="1400" dirty="0" smtClean="0">
                <a:solidFill>
                  <a:srgbClr val="FF0000"/>
                </a:solidFill>
              </a:rPr>
              <a:t>동기화 가능</a:t>
            </a:r>
            <a:r>
              <a:rPr lang="en-US" altLang="ko-KR" sz="1400" dirty="0" smtClean="0">
                <a:solidFill>
                  <a:srgbClr val="FF0000"/>
                </a:solidFill>
              </a:rPr>
              <a:t>=&gt; pw write-back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이처럼 역방향 동기화가 가능한 경우는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클라우드를</a:t>
            </a:r>
            <a:r>
              <a:rPr lang="ko-KR" altLang="en-US" sz="1400" dirty="0" smtClean="0">
                <a:solidFill>
                  <a:srgbClr val="FF0000"/>
                </a:solidFill>
              </a:rPr>
              <a:t> 통한 </a:t>
            </a:r>
            <a:r>
              <a:rPr lang="en-US" altLang="ko-KR" sz="1400" dirty="0" smtClean="0">
                <a:solidFill>
                  <a:srgbClr val="FF0000"/>
                </a:solidFill>
              </a:rPr>
              <a:t>mobile </a:t>
            </a:r>
            <a:r>
              <a:rPr lang="ko-KR" altLang="en-US" sz="1400" dirty="0" smtClean="0">
                <a:solidFill>
                  <a:srgbClr val="FF0000"/>
                </a:solidFill>
              </a:rPr>
              <a:t>기기를 관리하거나 하는 경우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클라우드에</a:t>
            </a:r>
            <a:r>
              <a:rPr lang="ko-KR" altLang="en-US" sz="1400" dirty="0" smtClean="0">
                <a:solidFill>
                  <a:srgbClr val="FF0000"/>
                </a:solidFill>
              </a:rPr>
              <a:t> 등록된 디바이스 정보를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en-US" altLang="ko-KR" sz="1400" dirty="0" smtClean="0">
                <a:solidFill>
                  <a:srgbClr val="FF0000"/>
                </a:solidFill>
              </a:rPr>
              <a:t>AD </a:t>
            </a:r>
            <a:r>
              <a:rPr lang="ko-KR" altLang="en-US" sz="1400" dirty="0" smtClean="0">
                <a:solidFill>
                  <a:srgbClr val="FF0000"/>
                </a:solidFill>
              </a:rPr>
              <a:t>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역동기화</a:t>
            </a:r>
            <a:r>
              <a:rPr lang="ko-KR" altLang="en-US" sz="1400" dirty="0" smtClean="0">
                <a:solidFill>
                  <a:srgbClr val="FF0000"/>
                </a:solidFill>
              </a:rPr>
              <a:t> 가능한 케이스가 몇 개 있음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6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596589" y="4082317"/>
            <a:ext cx="8125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예시로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-&gt; Azure AD </a:t>
            </a:r>
            <a:r>
              <a:rPr lang="ko-KR" altLang="en-US" sz="1400" dirty="0" smtClean="0">
                <a:solidFill>
                  <a:srgbClr val="FF0000"/>
                </a:solidFill>
              </a:rPr>
              <a:t>동기화를 해야하는데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외부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파트너사에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AD </a:t>
            </a:r>
            <a:r>
              <a:rPr lang="ko-KR" altLang="en-US" sz="1400" dirty="0" smtClean="0">
                <a:solidFill>
                  <a:srgbClr val="FF0000"/>
                </a:solidFill>
              </a:rPr>
              <a:t>전문가가 있는 경우 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파트너사</a:t>
            </a:r>
            <a:r>
              <a:rPr lang="ko-KR" altLang="en-US" sz="1400" dirty="0" smtClean="0">
                <a:solidFill>
                  <a:srgbClr val="FF0000"/>
                </a:solidFill>
              </a:rPr>
              <a:t> 계정</a:t>
            </a:r>
            <a:r>
              <a:rPr lang="en-US" altLang="ko-KR" sz="1400" dirty="0" smtClean="0">
                <a:solidFill>
                  <a:srgbClr val="FF0000"/>
                </a:solidFill>
              </a:rPr>
              <a:t>ID</a:t>
            </a:r>
            <a:r>
              <a:rPr lang="ko-KR" altLang="en-US" sz="1400" dirty="0" smtClean="0">
                <a:solidFill>
                  <a:srgbClr val="FF0000"/>
                </a:solidFill>
              </a:rPr>
              <a:t>를 </a:t>
            </a:r>
            <a:r>
              <a:rPr lang="en-US" altLang="ko-KR" sz="1400" dirty="0" smtClean="0">
                <a:solidFill>
                  <a:srgbClr val="FF0000"/>
                </a:solidFill>
              </a:rPr>
              <a:t>B2B </a:t>
            </a:r>
            <a:r>
              <a:rPr lang="ko-KR" altLang="en-US" sz="1400" dirty="0" smtClean="0">
                <a:solidFill>
                  <a:srgbClr val="FF0000"/>
                </a:solidFill>
              </a:rPr>
              <a:t>방식으로 사내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AD </a:t>
            </a:r>
            <a:r>
              <a:rPr lang="ko-KR" altLang="en-US" sz="1400" dirty="0" smtClean="0">
                <a:solidFill>
                  <a:srgbClr val="FF0000"/>
                </a:solidFill>
              </a:rPr>
              <a:t>에 초대할 수 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프로젝트가 종료되면 </a:t>
            </a:r>
            <a:r>
              <a:rPr lang="en-US" altLang="ko-KR" sz="1400" dirty="0" smtClean="0">
                <a:solidFill>
                  <a:srgbClr val="FF0000"/>
                </a:solidFill>
              </a:rPr>
              <a:t>B2B </a:t>
            </a:r>
            <a:r>
              <a:rPr lang="ko-KR" altLang="en-US" sz="1400" dirty="0" smtClean="0">
                <a:solidFill>
                  <a:srgbClr val="FF0000"/>
                </a:solidFill>
              </a:rPr>
              <a:t>연결을 끊어내고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작업임시용</a:t>
            </a:r>
            <a:r>
              <a:rPr lang="ko-KR" altLang="en-US" sz="1400" dirty="0" smtClean="0">
                <a:solidFill>
                  <a:srgbClr val="FF0000"/>
                </a:solidFill>
              </a:rPr>
              <a:t> 게스트 사용자 </a:t>
            </a:r>
            <a:r>
              <a:rPr lang="en-US" altLang="ko-KR" sz="1400" dirty="0" smtClean="0">
                <a:solidFill>
                  <a:srgbClr val="FF0000"/>
                </a:solidFill>
              </a:rPr>
              <a:t>AD</a:t>
            </a:r>
            <a:r>
              <a:rPr lang="ko-KR" altLang="en-US" sz="1400" dirty="0" smtClean="0">
                <a:solidFill>
                  <a:srgbClr val="FF0000"/>
                </a:solidFill>
              </a:rPr>
              <a:t>계정 제거하면 됨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1153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920681" y="5353875"/>
            <a:ext cx="8395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에저에</a:t>
            </a:r>
            <a:r>
              <a:rPr lang="ko-KR" altLang="en-US" sz="1400" dirty="0" smtClean="0">
                <a:solidFill>
                  <a:srgbClr val="FF0000"/>
                </a:solidFill>
              </a:rPr>
              <a:t> 만든 어플리케이션을 외부에서 사용해야할 때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AD </a:t>
            </a:r>
            <a:r>
              <a:rPr lang="ko-KR" altLang="en-US" sz="1400" dirty="0" smtClean="0">
                <a:solidFill>
                  <a:srgbClr val="FF0000"/>
                </a:solidFill>
              </a:rPr>
              <a:t>인증을</a:t>
            </a:r>
            <a:r>
              <a:rPr lang="ko-KR" altLang="en-US" sz="1400" dirty="0" smtClean="0">
                <a:solidFill>
                  <a:srgbClr val="FF0000"/>
                </a:solidFill>
              </a:rPr>
              <a:t> 수행하기 위해 사용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Azure AD</a:t>
            </a:r>
            <a:r>
              <a:rPr lang="ko-KR" altLang="en-US" sz="1400" dirty="0" smtClean="0">
                <a:solidFill>
                  <a:srgbClr val="FF0000"/>
                </a:solidFill>
              </a:rPr>
              <a:t>에는 외부 계정들을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인증받을</a:t>
            </a:r>
            <a:r>
              <a:rPr lang="ko-KR" altLang="en-US" sz="1400" dirty="0" smtClean="0">
                <a:solidFill>
                  <a:srgbClr val="FF0000"/>
                </a:solidFill>
              </a:rPr>
              <a:t> 수 있도록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Active Directory B2C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테넌트를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별도로 만들고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사용자흐름과 앱 등록이라는 두 절차를 통해 해당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테넌트에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외부 계정</a:t>
            </a:r>
            <a:r>
              <a:rPr lang="en-US" altLang="ko-KR" sz="1400" dirty="0" smtClean="0">
                <a:solidFill>
                  <a:srgbClr val="FF0000"/>
                </a:solidFill>
              </a:rPr>
              <a:t>ID</a:t>
            </a:r>
            <a:r>
              <a:rPr lang="ko-KR" altLang="en-US" sz="1400" dirty="0" smtClean="0">
                <a:solidFill>
                  <a:srgbClr val="FF0000"/>
                </a:solidFill>
              </a:rPr>
              <a:t>를 등록하게 됨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2497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1157" y="1105314"/>
            <a:ext cx="839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=&gt; </a:t>
            </a:r>
            <a:r>
              <a:rPr lang="ko-KR" altLang="en-US" sz="1400" dirty="0" smtClean="0">
                <a:solidFill>
                  <a:srgbClr val="FF0000"/>
                </a:solidFill>
              </a:rPr>
              <a:t>불특정 다수이기 때문에 </a:t>
            </a:r>
            <a:r>
              <a:rPr lang="en-US" altLang="ko-KR" sz="1400" dirty="0" smtClean="0">
                <a:solidFill>
                  <a:srgbClr val="FF0000"/>
                </a:solidFill>
              </a:rPr>
              <a:t>B2C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사용하면 됨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6494" y="1671736"/>
            <a:ext cx="839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=&gt; B2C, B2C </a:t>
            </a:r>
            <a:r>
              <a:rPr lang="ko-KR" altLang="en-US" sz="1400" dirty="0" smtClean="0">
                <a:solidFill>
                  <a:srgbClr val="FF0000"/>
                </a:solidFill>
              </a:rPr>
              <a:t>모두 가능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1977" y="2279199"/>
            <a:ext cx="839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=&gt; B2B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8012" y="2817168"/>
            <a:ext cx="839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=&gt; B2C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91522" y="3713120"/>
            <a:ext cx="839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=&gt; B2B, B2C </a:t>
            </a:r>
            <a:r>
              <a:rPr lang="ko-KR" altLang="en-US" sz="1400" dirty="0" smtClean="0">
                <a:solidFill>
                  <a:srgbClr val="FF0000"/>
                </a:solidFill>
              </a:rPr>
              <a:t>모두 가능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619742" y="4779577"/>
            <a:ext cx="8846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B2B</a:t>
            </a:r>
            <a:r>
              <a:rPr lang="ko-KR" altLang="en-US" sz="1400" dirty="0" smtClean="0">
                <a:solidFill>
                  <a:srgbClr val="FF0000"/>
                </a:solidFill>
              </a:rPr>
              <a:t>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외부조직의</a:t>
            </a:r>
            <a:r>
              <a:rPr lang="ko-KR" altLang="en-US" sz="1400" dirty="0" smtClean="0">
                <a:solidFill>
                  <a:srgbClr val="FF0000"/>
                </a:solidFill>
              </a:rPr>
              <a:t> 외부</a:t>
            </a:r>
            <a:r>
              <a:rPr lang="en-US" altLang="ko-KR" sz="1400" dirty="0" smtClean="0">
                <a:solidFill>
                  <a:srgbClr val="FF0000"/>
                </a:solidFill>
              </a:rPr>
              <a:t>ID</a:t>
            </a:r>
            <a:r>
              <a:rPr lang="ko-KR" altLang="en-US" sz="1400" dirty="0" smtClean="0">
                <a:solidFill>
                  <a:srgbClr val="FF0000"/>
                </a:solidFill>
              </a:rPr>
              <a:t>가 누군지 알고 해당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외부계정만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찝어서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AD</a:t>
            </a:r>
            <a:r>
              <a:rPr lang="ko-KR" altLang="en-US" sz="1400" dirty="0" smtClean="0">
                <a:solidFill>
                  <a:srgbClr val="FF0000"/>
                </a:solidFill>
              </a:rPr>
              <a:t>에 초대하는 경우이며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B2C</a:t>
            </a:r>
            <a:r>
              <a:rPr lang="ko-KR" altLang="en-US" sz="1400" dirty="0" smtClean="0">
                <a:solidFill>
                  <a:srgbClr val="FF0000"/>
                </a:solidFill>
              </a:rPr>
              <a:t>는 외부</a:t>
            </a:r>
            <a:r>
              <a:rPr lang="en-US" altLang="ko-KR" sz="1400" dirty="0" smtClean="0">
                <a:solidFill>
                  <a:srgbClr val="FF0000"/>
                </a:solidFill>
              </a:rPr>
              <a:t>ID</a:t>
            </a:r>
            <a:r>
              <a:rPr lang="ko-KR" altLang="en-US" sz="1400" dirty="0" smtClean="0">
                <a:solidFill>
                  <a:srgbClr val="FF0000"/>
                </a:solidFill>
              </a:rPr>
              <a:t>가 불특정 다수이므로 외부 </a:t>
            </a:r>
            <a:r>
              <a:rPr lang="en-US" altLang="ko-KR" sz="1400" dirty="0" smtClean="0">
                <a:solidFill>
                  <a:srgbClr val="FF0000"/>
                </a:solidFill>
              </a:rPr>
              <a:t>Tenant </a:t>
            </a:r>
            <a:r>
              <a:rPr lang="ko-KR" altLang="en-US" sz="1400" dirty="0" smtClean="0">
                <a:solidFill>
                  <a:srgbClr val="FF0000"/>
                </a:solidFill>
              </a:rPr>
              <a:t>조직을 통으로 신뢰할 수 있는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테넌트로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인가시킬</a:t>
            </a:r>
            <a:r>
              <a:rPr lang="ko-KR" altLang="en-US" sz="1400" dirty="0" smtClean="0">
                <a:solidFill>
                  <a:srgbClr val="FF0000"/>
                </a:solidFill>
              </a:rPr>
              <a:t> 경우임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362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591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585016" y="598197"/>
            <a:ext cx="839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라이서스를</a:t>
            </a:r>
            <a:r>
              <a:rPr lang="ko-KR" altLang="en-US" sz="1400" dirty="0" smtClean="0">
                <a:solidFill>
                  <a:srgbClr val="FF0000"/>
                </a:solidFill>
              </a:rPr>
              <a:t> 구매한 다음 조건을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설정해야함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4141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8867" y="588605"/>
            <a:ext cx="83955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비용없이 사용가능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예시로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특정계정이</a:t>
            </a:r>
            <a:r>
              <a:rPr lang="ko-KR" altLang="en-US" sz="1400" dirty="0" smtClean="0">
                <a:solidFill>
                  <a:srgbClr val="FF0000"/>
                </a:solidFill>
              </a:rPr>
              <a:t> 어제 한국에서 접속했는데 오늘 미국에서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접속했다거나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Mareware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가 감지되는 위험이 발견된 경우 이러한 접속들에 대한 경고를 발생시킬 수 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기존 사용자들의 접속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패터정보를</a:t>
            </a:r>
            <a:r>
              <a:rPr lang="ko-KR" altLang="en-US" sz="1400" dirty="0" smtClean="0">
                <a:solidFill>
                  <a:srgbClr val="FF0000"/>
                </a:solidFill>
              </a:rPr>
              <a:t> 기반으로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머신러닝에</a:t>
            </a:r>
            <a:r>
              <a:rPr lang="ko-KR" altLang="en-US" sz="1400" dirty="0" smtClean="0">
                <a:solidFill>
                  <a:srgbClr val="FF0000"/>
                </a:solidFill>
              </a:rPr>
              <a:t> 기반해 경고를 발생시킴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239" y="4375455"/>
            <a:ext cx="839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정책이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적용받지</a:t>
            </a:r>
            <a:r>
              <a:rPr lang="ko-KR" altLang="en-US" sz="1400" dirty="0" smtClean="0">
                <a:solidFill>
                  <a:srgbClr val="FF0000"/>
                </a:solidFill>
              </a:rPr>
              <a:t> 않는 비상용 계정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879680" y="5573223"/>
            <a:ext cx="839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경고를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써드파티</a:t>
            </a:r>
            <a:r>
              <a:rPr lang="ko-KR" altLang="en-US" sz="1400" dirty="0" smtClean="0">
                <a:solidFill>
                  <a:srgbClr val="FF0000"/>
                </a:solidFill>
              </a:rPr>
              <a:t> 도구를 통해 외부로 전송하는 케이스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62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988" y="-581025"/>
            <a:ext cx="14277975" cy="80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7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106596" y="5573223"/>
            <a:ext cx="8395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예를 들어 특정 사용자가 높은 권한을 가지고있는 경우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해당 사용자가 그 권한을 그대로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유지시켜야하는지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사용했던 권한에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엑세스한</a:t>
            </a:r>
            <a:r>
              <a:rPr lang="ko-KR" altLang="en-US" sz="1400" dirty="0" smtClean="0">
                <a:solidFill>
                  <a:srgbClr val="FF0000"/>
                </a:solidFill>
              </a:rPr>
              <a:t> 이력들을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감사조회</a:t>
            </a:r>
            <a:r>
              <a:rPr lang="ko-KR" altLang="en-US" sz="1400" dirty="0" smtClean="0">
                <a:solidFill>
                  <a:srgbClr val="FF0000"/>
                </a:solidFill>
              </a:rPr>
              <a:t> 할 수 있는 기능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필요없는</a:t>
            </a:r>
            <a:r>
              <a:rPr lang="ko-KR" altLang="en-US" sz="1400" dirty="0" smtClean="0">
                <a:solidFill>
                  <a:srgbClr val="FF0000"/>
                </a:solidFill>
              </a:rPr>
              <a:t> 권한을 제거하거나 또는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필요없는</a:t>
            </a:r>
            <a:r>
              <a:rPr lang="ko-KR" altLang="en-US" sz="1400" dirty="0" smtClean="0">
                <a:solidFill>
                  <a:srgbClr val="FF0000"/>
                </a:solidFill>
              </a:rPr>
              <a:t> 계정을 제거하는 용도로 활용할 수 있음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5448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535" y="-982465"/>
            <a:ext cx="10428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Managed Identity </a:t>
            </a:r>
            <a:r>
              <a:rPr lang="ko-KR" altLang="en-US" sz="1400" dirty="0" smtClean="0">
                <a:solidFill>
                  <a:srgbClr val="FF0000"/>
                </a:solidFill>
              </a:rPr>
              <a:t>특정 계정 기반으로 서비스 실행되어야 하는 경우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예전에는 서비스용 계정인 </a:t>
            </a:r>
            <a:r>
              <a:rPr lang="en-US" altLang="ko-KR" sz="1400" dirty="0" smtClean="0">
                <a:solidFill>
                  <a:srgbClr val="FF0000"/>
                </a:solidFill>
              </a:rPr>
              <a:t>Service Principle </a:t>
            </a:r>
            <a:r>
              <a:rPr lang="ko-KR" altLang="en-US" sz="1400" dirty="0" smtClean="0">
                <a:solidFill>
                  <a:srgbClr val="FF0000"/>
                </a:solidFill>
              </a:rPr>
              <a:t>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사용했었음</a:t>
            </a:r>
            <a:r>
              <a:rPr lang="en-US" altLang="ko-KR" sz="1400" dirty="0" smtClean="0">
                <a:solidFill>
                  <a:srgbClr val="FF0000"/>
                </a:solidFill>
              </a:rPr>
              <a:t>.. </a:t>
            </a:r>
            <a:r>
              <a:rPr lang="ko-KR" altLang="en-US" sz="1400" dirty="0" smtClean="0">
                <a:solidFill>
                  <a:srgbClr val="FF0000"/>
                </a:solidFill>
              </a:rPr>
              <a:t>해당 </a:t>
            </a:r>
            <a:r>
              <a:rPr lang="en-US" altLang="ko-KR" sz="1400" dirty="0" smtClean="0">
                <a:solidFill>
                  <a:srgbClr val="FF0000"/>
                </a:solidFill>
              </a:rPr>
              <a:t>Service Principle </a:t>
            </a:r>
            <a:r>
              <a:rPr lang="ko-KR" altLang="en-US" sz="1400" dirty="0" smtClean="0">
                <a:solidFill>
                  <a:srgbClr val="FF0000"/>
                </a:solidFill>
              </a:rPr>
              <a:t>은 </a:t>
            </a:r>
            <a:r>
              <a:rPr lang="en-US" altLang="ko-KR" sz="1400" dirty="0" smtClean="0">
                <a:solidFill>
                  <a:srgbClr val="FF0000"/>
                </a:solidFill>
              </a:rPr>
              <a:t>pw </a:t>
            </a:r>
            <a:r>
              <a:rPr lang="ko-KR" altLang="en-US" sz="1400" dirty="0" smtClean="0">
                <a:solidFill>
                  <a:srgbClr val="FF0000"/>
                </a:solidFill>
              </a:rPr>
              <a:t>정책이 있을 경우 수동으로 주기적으로 </a:t>
            </a:r>
            <a:r>
              <a:rPr lang="en-US" altLang="ko-KR" sz="1400" dirty="0" smtClean="0">
                <a:solidFill>
                  <a:srgbClr val="FF0000"/>
                </a:solidFill>
              </a:rPr>
              <a:t>pw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변경해줘야함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다만 요즘은 이를 </a:t>
            </a:r>
            <a:r>
              <a:rPr lang="en-US" altLang="ko-KR" sz="1400" dirty="0" smtClean="0">
                <a:solidFill>
                  <a:srgbClr val="FF0000"/>
                </a:solidFill>
              </a:rPr>
              <a:t>Managed Identity </a:t>
            </a:r>
            <a:r>
              <a:rPr lang="ko-KR" altLang="en-US" sz="1400" dirty="0" smtClean="0">
                <a:solidFill>
                  <a:srgbClr val="FF0000"/>
                </a:solidFill>
              </a:rPr>
              <a:t>가 대체하며 </a:t>
            </a:r>
            <a:r>
              <a:rPr lang="en-US" altLang="ko-KR" sz="1400" dirty="0" smtClean="0">
                <a:solidFill>
                  <a:srgbClr val="FF0000"/>
                </a:solidFill>
              </a:rPr>
              <a:t>pw </a:t>
            </a:r>
            <a:r>
              <a:rPr lang="ko-KR" altLang="en-US" sz="1400" dirty="0" smtClean="0">
                <a:solidFill>
                  <a:srgbClr val="FF0000"/>
                </a:solidFill>
              </a:rPr>
              <a:t>가 자동으로 주기적으로 알아서 변경됨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4001294"/>
            <a:ext cx="83955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쿠버네티스가</a:t>
            </a:r>
            <a:r>
              <a:rPr lang="ko-KR" altLang="en-US" sz="1400" dirty="0" smtClean="0">
                <a:solidFill>
                  <a:srgbClr val="FF0000"/>
                </a:solidFill>
              </a:rPr>
              <a:t> 컨테이너를 생성할 때 공인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ip</a:t>
            </a:r>
            <a:r>
              <a:rPr lang="ko-KR" altLang="en-US" sz="1400" dirty="0" smtClean="0">
                <a:solidFill>
                  <a:srgbClr val="FF0000"/>
                </a:solidFill>
              </a:rPr>
              <a:t>가 필요한 경우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그 공인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ip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에게 요청할 때 컨테이너 자체 </a:t>
            </a:r>
            <a:r>
              <a:rPr lang="en-US" altLang="ko-KR" sz="1400" dirty="0" smtClean="0">
                <a:solidFill>
                  <a:srgbClr val="FF0000"/>
                </a:solidFill>
              </a:rPr>
              <a:t>managed </a:t>
            </a:r>
            <a:r>
              <a:rPr lang="ko-KR" altLang="en-US" sz="1400" dirty="0" smtClean="0">
                <a:solidFill>
                  <a:srgbClr val="FF0000"/>
                </a:solidFill>
              </a:rPr>
              <a:t>서비스 </a:t>
            </a:r>
            <a:r>
              <a:rPr lang="en-US" altLang="ko-KR" sz="1400" dirty="0" smtClean="0">
                <a:solidFill>
                  <a:srgbClr val="FF0000"/>
                </a:solidFill>
              </a:rPr>
              <a:t>id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전달하여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그 </a:t>
            </a:r>
            <a:r>
              <a:rPr lang="en-US" altLang="ko-KR" sz="1400" dirty="0" smtClean="0">
                <a:solidFill>
                  <a:srgbClr val="FF0000"/>
                </a:solidFill>
              </a:rPr>
              <a:t>id </a:t>
            </a:r>
            <a:r>
              <a:rPr lang="ko-KR" altLang="en-US" sz="1400" dirty="0" smtClean="0">
                <a:solidFill>
                  <a:srgbClr val="FF0000"/>
                </a:solidFill>
              </a:rPr>
              <a:t>와 공인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ip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매핑되게</a:t>
            </a:r>
            <a:r>
              <a:rPr lang="ko-KR" altLang="en-US" sz="1400" dirty="0" smtClean="0">
                <a:solidFill>
                  <a:srgbClr val="FF0000"/>
                </a:solidFill>
              </a:rPr>
              <a:t> 됨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68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30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3454" y="550852"/>
            <a:ext cx="10428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관리자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동의방식은</a:t>
            </a:r>
            <a:r>
              <a:rPr lang="ko-KR" altLang="en-US" sz="1400" dirty="0" smtClean="0">
                <a:solidFill>
                  <a:srgbClr val="FF0000"/>
                </a:solidFill>
              </a:rPr>
              <a:t> 사용자가 네이버 사용자일 경우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한번 네이버 관리자로부터 전체 사용자게정들에 대해 인증을 받아놓는 경우이며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사용자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동의방식은</a:t>
            </a:r>
            <a:r>
              <a:rPr lang="ko-KR" altLang="en-US" sz="1400" dirty="0" smtClean="0">
                <a:solidFill>
                  <a:srgbClr val="FF0000"/>
                </a:solidFill>
              </a:rPr>
              <a:t> 사용자 개별적인 인증을 받아야하는 경우임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401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375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593" y="-738664"/>
            <a:ext cx="10428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수집된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애저</a:t>
            </a:r>
            <a:r>
              <a:rPr lang="ko-KR" altLang="en-US" sz="1400" dirty="0" smtClean="0">
                <a:solidFill>
                  <a:srgbClr val="FF0000"/>
                </a:solidFill>
              </a:rPr>
              <a:t> 로그데이터를 조회하기 위해선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Kusto</a:t>
            </a:r>
            <a:r>
              <a:rPr lang="en-US" altLang="ko-KR" sz="1400" dirty="0" smtClean="0">
                <a:solidFill>
                  <a:srgbClr val="FF0000"/>
                </a:solidFill>
              </a:rPr>
              <a:t> Query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Lanangage</a:t>
            </a:r>
            <a:r>
              <a:rPr lang="en-US" altLang="ko-KR" sz="1400" dirty="0" smtClean="0">
                <a:solidFill>
                  <a:srgbClr val="FF0000"/>
                </a:solidFill>
              </a:rPr>
              <a:t> (KQL,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쿠스토</a:t>
            </a:r>
            <a:r>
              <a:rPr lang="en-US" altLang="ko-KR" sz="1400" dirty="0" smtClean="0">
                <a:solidFill>
                  <a:srgbClr val="FF0000"/>
                </a:solidFill>
              </a:rPr>
              <a:t>) </a:t>
            </a:r>
            <a:r>
              <a:rPr lang="ko-KR" altLang="en-US" sz="1400" dirty="0" smtClean="0">
                <a:solidFill>
                  <a:srgbClr val="FF0000"/>
                </a:solidFill>
              </a:rPr>
              <a:t>쿼리를 사용할 수 있어야함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오픈소스 언어로서 강력한 함수들을 포함하고 있으며 </a:t>
            </a:r>
            <a:r>
              <a:rPr lang="en-US" altLang="ko-KR" sz="1400" dirty="0" smtClean="0">
                <a:solidFill>
                  <a:srgbClr val="FF0000"/>
                </a:solidFill>
              </a:rPr>
              <a:t>IT </a:t>
            </a:r>
            <a:r>
              <a:rPr lang="ko-KR" altLang="en-US" sz="1400" dirty="0" smtClean="0">
                <a:solidFill>
                  <a:srgbClr val="FF0000"/>
                </a:solidFill>
              </a:rPr>
              <a:t>범용적으로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로그데이터</a:t>
            </a:r>
            <a:r>
              <a:rPr lang="ko-KR" altLang="en-US" sz="1400" dirty="0" smtClean="0">
                <a:solidFill>
                  <a:srgbClr val="FF0000"/>
                </a:solidFill>
              </a:rPr>
              <a:t> 조회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및 분석기능을 제공하는 범용적 언어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로그데이터를 분석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함수등을</a:t>
            </a:r>
            <a:r>
              <a:rPr lang="ko-KR" altLang="en-US" sz="1400" dirty="0" smtClean="0">
                <a:solidFill>
                  <a:srgbClr val="FF0000"/>
                </a:solidFill>
              </a:rPr>
              <a:t> 통해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머신러닝으로도</a:t>
            </a:r>
            <a:r>
              <a:rPr lang="ko-KR" altLang="en-US" sz="1400" dirty="0" smtClean="0">
                <a:solidFill>
                  <a:srgbClr val="FF0000"/>
                </a:solidFill>
              </a:rPr>
              <a:t> 활용할 수 있음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42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328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835802" y="4134278"/>
            <a:ext cx="104287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애저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과거에는 </a:t>
            </a:r>
            <a:r>
              <a:rPr lang="en-US" altLang="ko-KR" sz="1400" dirty="0" smtClean="0">
                <a:solidFill>
                  <a:srgbClr val="FF0000"/>
                </a:solidFill>
              </a:rPr>
              <a:t>VM, </a:t>
            </a:r>
            <a:r>
              <a:rPr lang="ko-KR" altLang="en-US" sz="1400" dirty="0" smtClean="0">
                <a:solidFill>
                  <a:srgbClr val="FF0000"/>
                </a:solidFill>
              </a:rPr>
              <a:t>스토리지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네트웍 등 각각의 서비스를 별도로 모니터링 수행하였으나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고객 관점에서는 하나하나 서비스 들어가서 모니터링 </a:t>
            </a:r>
            <a:r>
              <a:rPr lang="en-US" altLang="ko-KR" sz="1400" dirty="0" smtClean="0">
                <a:solidFill>
                  <a:srgbClr val="FF0000"/>
                </a:solidFill>
              </a:rPr>
              <a:t>UI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보는등</a:t>
            </a:r>
            <a:r>
              <a:rPr lang="ko-KR" altLang="en-US" sz="1400" dirty="0" smtClean="0">
                <a:solidFill>
                  <a:srgbClr val="FF0000"/>
                </a:solidFill>
              </a:rPr>
              <a:t> 과정 자체가 불편했음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Azure Monitor </a:t>
            </a:r>
            <a:r>
              <a:rPr lang="ko-KR" altLang="en-US" sz="1400" dirty="0" smtClean="0">
                <a:solidFill>
                  <a:srgbClr val="FF0000"/>
                </a:solidFill>
              </a:rPr>
              <a:t>는 이러한 각각의 서비스들에 대한 모니터링을 하나로 통합한 서비스임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모든 구독은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Monitor </a:t>
            </a:r>
            <a:r>
              <a:rPr lang="ko-KR" altLang="en-US" sz="1400" dirty="0" smtClean="0">
                <a:solidFill>
                  <a:srgbClr val="FF0000"/>
                </a:solidFill>
              </a:rPr>
              <a:t>가 자동으로 설정됨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425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24726" b="23778"/>
          <a:stretch/>
        </p:blipFill>
        <p:spPr>
          <a:xfrm>
            <a:off x="-1473843" y="-800100"/>
            <a:ext cx="13766157" cy="7840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275629" y="6856824"/>
            <a:ext cx="87528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모니터링 데이터는 크게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메트릭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로그라는</a:t>
            </a:r>
            <a:r>
              <a:rPr lang="ko-KR" altLang="en-US" sz="1200" dirty="0" smtClean="0">
                <a:solidFill>
                  <a:srgbClr val="FF0000"/>
                </a:solidFill>
              </a:rPr>
              <a:t> 두가지 유형의 로그데이터로 존재함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메트릭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숫자 기반의 경량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데이터로그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메시지</a:t>
            </a:r>
            <a:r>
              <a:rPr lang="en-US" altLang="ko-KR" sz="12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</a:rPr>
              <a:t>이벤트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pt</a:t>
            </a:r>
            <a:r>
              <a:rPr lang="ko-KR" altLang="en-US" sz="1200" dirty="0" smtClean="0">
                <a:solidFill>
                  <a:srgbClr val="FF0000"/>
                </a:solidFill>
              </a:rPr>
              <a:t>에서 이벤트라는 개념과 유사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          VM CPU </a:t>
            </a:r>
            <a:r>
              <a:rPr lang="ko-KR" altLang="en-US" sz="1200" dirty="0" smtClean="0">
                <a:solidFill>
                  <a:srgbClr val="FF0000"/>
                </a:solidFill>
              </a:rPr>
              <a:t>상태</a:t>
            </a:r>
            <a:r>
              <a:rPr lang="en-US" altLang="ko-KR" sz="1200" dirty="0" smtClean="0">
                <a:solidFill>
                  <a:srgbClr val="FF0000"/>
                </a:solidFill>
              </a:rPr>
              <a:t>, VNET </a:t>
            </a:r>
            <a:r>
              <a:rPr lang="ko-KR" altLang="en-US" sz="1200" dirty="0" smtClean="0">
                <a:solidFill>
                  <a:srgbClr val="FF0000"/>
                </a:solidFill>
              </a:rPr>
              <a:t>네트웍 대역폭 사용량 등 자동으로 생성되는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수치데이터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1200" dirty="0" smtClean="0">
                <a:solidFill>
                  <a:srgbClr val="FF0000"/>
                </a:solidFill>
              </a:rPr>
              <a:t>계속 생성만 되고 별도로 정의하지 않으면 저장없이 사라지는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차트형</a:t>
            </a:r>
            <a:r>
              <a:rPr lang="ko-KR" altLang="en-US" sz="1200" dirty="0" smtClean="0">
                <a:solidFill>
                  <a:srgbClr val="FF0000"/>
                </a:solidFill>
              </a:rPr>
              <a:t> 실시간 데이터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1200" dirty="0" smtClean="0">
                <a:solidFill>
                  <a:srgbClr val="FF0000"/>
                </a:solidFill>
              </a:rPr>
              <a:t>지난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한달간의</a:t>
            </a:r>
            <a:r>
              <a:rPr lang="ko-KR" altLang="en-US" sz="1200" dirty="0" smtClean="0">
                <a:solidFill>
                  <a:srgbClr val="FF0000"/>
                </a:solidFill>
              </a:rPr>
              <a:t> 평균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cpu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정보같은것을</a:t>
            </a:r>
            <a:r>
              <a:rPr lang="ko-KR" altLang="en-US" sz="1200" dirty="0" smtClean="0">
                <a:solidFill>
                  <a:srgbClr val="FF0000"/>
                </a:solidFill>
              </a:rPr>
              <a:t> 조회하려고 하면 이미 지난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과거데이터이므로</a:t>
            </a:r>
            <a:r>
              <a:rPr lang="ko-KR" altLang="en-US" sz="1200" dirty="0" smtClean="0">
                <a:solidFill>
                  <a:srgbClr val="FF0000"/>
                </a:solidFill>
              </a:rPr>
              <a:t> 볼 수 없음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1200" dirty="0" smtClean="0">
                <a:solidFill>
                  <a:srgbClr val="FF0000"/>
                </a:solidFill>
              </a:rPr>
              <a:t>따라서 이러한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메트릭을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로그데이터</a:t>
            </a:r>
            <a:r>
              <a:rPr lang="ko-KR" altLang="en-US" sz="1200" dirty="0" smtClean="0">
                <a:solidFill>
                  <a:srgbClr val="FF0000"/>
                </a:solidFill>
              </a:rPr>
              <a:t> 저장소에 저장하는 별도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설정등도</a:t>
            </a:r>
            <a:r>
              <a:rPr lang="ko-KR" altLang="en-US" sz="1200" dirty="0" smtClean="0">
                <a:solidFill>
                  <a:srgbClr val="FF0000"/>
                </a:solidFill>
              </a:rPr>
              <a:t> 할 수 있음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로그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실제 구체적인 로그데이터를 함유한 데이터 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메시지</a:t>
            </a:r>
            <a:r>
              <a:rPr lang="en-US" altLang="ko-KR" sz="12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</a:rPr>
              <a:t>이벤트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pt</a:t>
            </a:r>
            <a:r>
              <a:rPr lang="ko-KR" altLang="en-US" sz="1200" dirty="0" smtClean="0">
                <a:solidFill>
                  <a:srgbClr val="FF0000"/>
                </a:solidFill>
              </a:rPr>
              <a:t>에서 메시지 개념과 유사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        syslog</a:t>
            </a:r>
            <a:r>
              <a:rPr lang="ko-KR" altLang="en-US" sz="1200" dirty="0" smtClean="0">
                <a:solidFill>
                  <a:srgbClr val="FF0000"/>
                </a:solidFill>
              </a:rPr>
              <a:t>와 같은 이벤트</a:t>
            </a:r>
            <a:r>
              <a:rPr lang="en-US" altLang="ko-KR" sz="1200" dirty="0" smtClean="0">
                <a:solidFill>
                  <a:srgbClr val="FF0000"/>
                </a:solidFill>
              </a:rPr>
              <a:t>id,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이벤트 시간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이벤트 스트링 등 구체적인 상황데이터가 담김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        </a:t>
            </a:r>
            <a:r>
              <a:rPr lang="ko-KR" altLang="en-US" sz="1200" dirty="0" smtClean="0">
                <a:solidFill>
                  <a:srgbClr val="FF0000"/>
                </a:solidFill>
              </a:rPr>
              <a:t>생성하는 로그를 받아들이는 쪽에서 규칙에 따라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로그데이터</a:t>
            </a:r>
            <a:r>
              <a:rPr lang="ko-KR" altLang="en-US" sz="1200" dirty="0" smtClean="0">
                <a:solidFill>
                  <a:srgbClr val="FF0000"/>
                </a:solidFill>
              </a:rPr>
              <a:t> 저장소에 보관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123008" y="4456253"/>
            <a:ext cx="520860" cy="459441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123008" y="4933476"/>
            <a:ext cx="324091" cy="610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82926" y="5587247"/>
            <a:ext cx="1782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err="1" smtClean="0">
                <a:solidFill>
                  <a:srgbClr val="FF0000"/>
                </a:solidFill>
              </a:rPr>
              <a:t>로그데이터</a:t>
            </a:r>
            <a:r>
              <a:rPr lang="ko-KR" altLang="en-US" sz="1200" dirty="0" smtClean="0">
                <a:solidFill>
                  <a:srgbClr val="FF0000"/>
                </a:solidFill>
              </a:rPr>
              <a:t> 저장소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9770" y="-95402"/>
            <a:ext cx="117147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인사이트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  <a:r>
              <a:rPr lang="ko-KR" altLang="en-US" sz="1200" dirty="0" smtClean="0">
                <a:solidFill>
                  <a:srgbClr val="FF0000"/>
                </a:solidFill>
              </a:rPr>
              <a:t>어플리케이션이 잘 작동하는지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특정페이지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로드속도</a:t>
            </a:r>
            <a:r>
              <a:rPr lang="ko-KR" altLang="en-US" sz="1200" dirty="0" smtClean="0">
                <a:solidFill>
                  <a:srgbClr val="FF0000"/>
                </a:solidFill>
              </a:rPr>
              <a:t> 또는 특정</a:t>
            </a:r>
            <a:r>
              <a:rPr lang="en-US" altLang="ko-KR" sz="1200" dirty="0" smtClean="0">
                <a:solidFill>
                  <a:srgbClr val="FF0000"/>
                </a:solidFill>
              </a:rPr>
              <a:t>DB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쿼리등이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지연중이진</a:t>
            </a:r>
            <a:r>
              <a:rPr lang="ko-KR" altLang="en-US" sz="1200" dirty="0" smtClean="0">
                <a:solidFill>
                  <a:srgbClr val="FF0000"/>
                </a:solidFill>
              </a:rPr>
              <a:t> 않은지</a:t>
            </a:r>
            <a:r>
              <a:rPr lang="en-US" altLang="ko-KR" sz="1200" dirty="0" smtClean="0">
                <a:solidFill>
                  <a:srgbClr val="FF0000"/>
                </a:solidFill>
              </a:rPr>
              <a:t>,</a:t>
            </a:r>
            <a:br>
              <a:rPr lang="en-US" altLang="ko-KR" sz="1200" dirty="0" smtClean="0">
                <a:solidFill>
                  <a:srgbClr val="FF0000"/>
                </a:solidFill>
              </a:rPr>
            </a:br>
            <a:r>
              <a:rPr lang="en-US" altLang="ko-KR" sz="1200" dirty="0" smtClean="0">
                <a:solidFill>
                  <a:srgbClr val="FF0000"/>
                </a:solidFill>
              </a:rPr>
              <a:t>              </a:t>
            </a:r>
            <a:r>
              <a:rPr lang="ko-KR" altLang="en-US" sz="1200" dirty="0" smtClean="0">
                <a:solidFill>
                  <a:srgbClr val="FF0000"/>
                </a:solidFill>
              </a:rPr>
              <a:t>유저가 특정사이트의 어떤 메뉴를 많이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클릭하는지등을</a:t>
            </a:r>
            <a:r>
              <a:rPr lang="ko-KR" altLang="en-US" sz="1200" dirty="0" smtClean="0">
                <a:solidFill>
                  <a:srgbClr val="FF0000"/>
                </a:solidFill>
              </a:rPr>
              <a:t> 보고싶다면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             </a:t>
            </a:r>
            <a:r>
              <a:rPr lang="ko-KR" altLang="en-US" sz="1200" dirty="0" smtClean="0">
                <a:solidFill>
                  <a:srgbClr val="FF0000"/>
                </a:solidFill>
              </a:rPr>
              <a:t>각 어플리케이션별 어떤 정보를 모니터링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해야는지</a:t>
            </a:r>
            <a:r>
              <a:rPr lang="ko-KR" altLang="en-US" sz="1200" dirty="0" smtClean="0">
                <a:solidFill>
                  <a:srgbClr val="FF0000"/>
                </a:solidFill>
              </a:rPr>
              <a:t> 정의를 해야함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            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이러한 일련의 위와 같은 정의 작업을 모두 제공하는게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인사이트</a:t>
            </a:r>
            <a:r>
              <a:rPr lang="ko-KR" altLang="en-US" sz="1200" dirty="0" smtClean="0">
                <a:solidFill>
                  <a:srgbClr val="FF0000"/>
                </a:solidFill>
              </a:rPr>
              <a:t> 서비스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             </a:t>
            </a:r>
            <a:r>
              <a:rPr lang="ko-KR" altLang="en-US" sz="1200" dirty="0" smtClean="0">
                <a:solidFill>
                  <a:srgbClr val="FF0000"/>
                </a:solidFill>
              </a:rPr>
              <a:t>어플리케이션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인사이트를</a:t>
            </a:r>
            <a:r>
              <a:rPr lang="ko-KR" altLang="en-US" sz="1200" dirty="0" smtClean="0">
                <a:solidFill>
                  <a:srgbClr val="FF0000"/>
                </a:solidFill>
              </a:rPr>
              <a:t> 사용하면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초당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응답수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초당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실패수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초당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접속자</a:t>
            </a:r>
            <a:r>
              <a:rPr lang="ko-KR" altLang="en-US" sz="1200" dirty="0" smtClean="0">
                <a:solidFill>
                  <a:srgbClr val="FF0000"/>
                </a:solidFill>
              </a:rPr>
              <a:t> 수 등 기본적인 수집정보등을 기본으로 제공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             </a:t>
            </a:r>
            <a:r>
              <a:rPr lang="ko-KR" altLang="en-US" sz="1200" dirty="0" smtClean="0">
                <a:solidFill>
                  <a:srgbClr val="FF0000"/>
                </a:solidFill>
              </a:rPr>
              <a:t>컨테이너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인사이트는</a:t>
            </a:r>
            <a:r>
              <a:rPr lang="ko-KR" altLang="en-US" sz="1200" dirty="0" smtClean="0">
                <a:solidFill>
                  <a:srgbClr val="FF0000"/>
                </a:solidFill>
              </a:rPr>
              <a:t> 몇 개의 컨테이너가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삭제되엇다가</a:t>
            </a:r>
            <a:r>
              <a:rPr lang="ko-KR" altLang="en-US" sz="1200" dirty="0" smtClean="0">
                <a:solidFill>
                  <a:srgbClr val="FF0000"/>
                </a:solidFill>
              </a:rPr>
              <a:t> 만들어지는지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오케스트레이션이 어떻게 수행되고 있는지 보여줌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              모니터링 솔루션 기능을 추가하면 유저가 별도로 정의한 모니터링 하고싶은 정보들을 정의할 수 있음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30049" y="2740025"/>
            <a:ext cx="5601425" cy="28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통합문서를</a:t>
            </a:r>
            <a:r>
              <a:rPr lang="ko-KR" altLang="en-US" sz="1200" dirty="0" smtClean="0">
                <a:solidFill>
                  <a:srgbClr val="FF0000"/>
                </a:solidFill>
              </a:rPr>
              <a:t> 만들려면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쿠스토</a:t>
            </a:r>
            <a:r>
              <a:rPr lang="ko-KR" altLang="en-US" sz="1200" dirty="0" smtClean="0">
                <a:solidFill>
                  <a:srgbClr val="FF0000"/>
                </a:solidFill>
              </a:rPr>
              <a:t> 쿼리를 사용해서 보여줄 정보를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정의해야함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30048" y="3689441"/>
            <a:ext cx="5601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수집된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메트릭을</a:t>
            </a:r>
            <a:r>
              <a:rPr lang="ko-KR" altLang="en-US" sz="1200" dirty="0" smtClean="0">
                <a:solidFill>
                  <a:srgbClr val="FF0000"/>
                </a:solidFill>
              </a:rPr>
              <a:t> 기반으로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언제즘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CPU, MEMORY </a:t>
            </a:r>
            <a:r>
              <a:rPr lang="ko-KR" altLang="en-US" sz="1200" dirty="0" smtClean="0">
                <a:solidFill>
                  <a:srgbClr val="FF0000"/>
                </a:solidFill>
              </a:rPr>
              <a:t>등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성능치가</a:t>
            </a:r>
            <a:r>
              <a:rPr lang="ko-KR" altLang="en-US" sz="1200" dirty="0" smtClean="0">
                <a:solidFill>
                  <a:srgbClr val="FF0000"/>
                </a:solidFill>
              </a:rPr>
              <a:t> 위험수위 도래할 수 있다는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에측정보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제공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Log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Analystics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를 사용하면 수집 로그 전체에 대해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쿠스토</a:t>
            </a:r>
            <a:r>
              <a:rPr lang="ko-KR" altLang="en-US" sz="1200" dirty="0" smtClean="0">
                <a:solidFill>
                  <a:srgbClr val="FF0000"/>
                </a:solidFill>
              </a:rPr>
              <a:t> 쿼리로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상세조회를</a:t>
            </a:r>
            <a:r>
              <a:rPr lang="ko-KR" altLang="en-US" sz="1200" dirty="0" smtClean="0">
                <a:solidFill>
                  <a:srgbClr val="FF0000"/>
                </a:solidFill>
              </a:rPr>
              <a:t> 해볼 수 있음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30047" y="4685973"/>
            <a:ext cx="560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수집된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메트릭에</a:t>
            </a:r>
            <a:r>
              <a:rPr lang="ko-KR" altLang="en-US" sz="1200" dirty="0" smtClean="0">
                <a:solidFill>
                  <a:srgbClr val="FF0000"/>
                </a:solidFill>
              </a:rPr>
              <a:t> 기반하여 특정 수위를 넘었을 경우 알림을 발생시키거나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자동으로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조치해야할</a:t>
            </a:r>
            <a:r>
              <a:rPr lang="ko-KR" altLang="en-US" sz="1200" dirty="0" smtClean="0">
                <a:solidFill>
                  <a:srgbClr val="FF0000"/>
                </a:solidFill>
              </a:rPr>
              <a:t> 작업등을 정의할 수 있음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30047" y="5753439"/>
            <a:ext cx="5601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내보내기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api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sz="1200" dirty="0" smtClean="0">
                <a:solidFill>
                  <a:srgbClr val="FF0000"/>
                </a:solidFill>
              </a:rPr>
              <a:t> 모니터를 통해 수집된 모든 데이터를 내보내기 해서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외부의 더 좋은 통합 모니터링 분석솔루션등에서 연동 사용하기 위해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분석할 때 사용됨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분석</a:t>
            </a:r>
            <a:r>
              <a:rPr lang="en-US" altLang="ko-KR" sz="12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</a:rPr>
              <a:t>수집된 데이터를 특정 외부시스템에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알려줘야한다고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할때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또는 경고가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발생했을때</a:t>
            </a:r>
            <a:r>
              <a:rPr lang="ko-KR" altLang="en-US" sz="1200" dirty="0" smtClean="0">
                <a:solidFill>
                  <a:srgbClr val="FF0000"/>
                </a:solidFill>
              </a:rPr>
              <a:t> 복잡한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작업절차를</a:t>
            </a:r>
            <a:r>
              <a:rPr lang="ko-KR" altLang="en-US" sz="1200" dirty="0" smtClean="0">
                <a:solidFill>
                  <a:srgbClr val="FF0000"/>
                </a:solidFill>
              </a:rPr>
              <a:t> 해야한다고 하는 경우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ko-KR" altLang="en-US" sz="1200" dirty="0" smtClean="0">
                <a:solidFill>
                  <a:srgbClr val="FF0000"/>
                </a:solidFill>
              </a:rPr>
              <a:t>경고 발생하면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웹앱</a:t>
            </a:r>
            <a:r>
              <a:rPr lang="ko-KR" altLang="en-US" sz="1200" dirty="0" smtClean="0">
                <a:solidFill>
                  <a:srgbClr val="FF0000"/>
                </a:solidFill>
              </a:rPr>
              <a:t> 서비스의 로그를 추가로 분석하고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웹앱을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늘리거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해야하는등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Logic Apps </a:t>
            </a:r>
            <a:r>
              <a:rPr lang="ko-KR" altLang="en-US" sz="1200" dirty="0" smtClean="0">
                <a:solidFill>
                  <a:srgbClr val="FF0000"/>
                </a:solidFill>
              </a:rPr>
              <a:t>를 활용해서 이러한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작동행위를</a:t>
            </a:r>
            <a:r>
              <a:rPr lang="ko-KR" altLang="en-US" sz="1200" dirty="0" smtClean="0">
                <a:solidFill>
                  <a:srgbClr val="FF0000"/>
                </a:solidFill>
              </a:rPr>
              <a:t> 정의할 수 있음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11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1583" b="16963"/>
          <a:stretch/>
        </p:blipFill>
        <p:spPr>
          <a:xfrm>
            <a:off x="-1371600" y="-739140"/>
            <a:ext cx="14340840" cy="8542020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4708967" y="3521790"/>
            <a:ext cx="393540" cy="1122744"/>
          </a:xfrm>
          <a:custGeom>
            <a:avLst/>
            <a:gdLst>
              <a:gd name="connsiteX0" fmla="*/ 393540 w 393540"/>
              <a:gd name="connsiteY0" fmla="*/ 11574 h 1122744"/>
              <a:gd name="connsiteX1" fmla="*/ 335666 w 393540"/>
              <a:gd name="connsiteY1" fmla="*/ 0 h 1122744"/>
              <a:gd name="connsiteX2" fmla="*/ 208345 w 393540"/>
              <a:gd name="connsiteY2" fmla="*/ 23149 h 1122744"/>
              <a:gd name="connsiteX3" fmla="*/ 150471 w 393540"/>
              <a:gd name="connsiteY3" fmla="*/ 34724 h 1122744"/>
              <a:gd name="connsiteX4" fmla="*/ 104173 w 393540"/>
              <a:gd name="connsiteY4" fmla="*/ 69448 h 1122744"/>
              <a:gd name="connsiteX5" fmla="*/ 92598 w 393540"/>
              <a:gd name="connsiteY5" fmla="*/ 104172 h 1122744"/>
              <a:gd name="connsiteX6" fmla="*/ 69448 w 393540"/>
              <a:gd name="connsiteY6" fmla="*/ 138896 h 1122744"/>
              <a:gd name="connsiteX7" fmla="*/ 57874 w 393540"/>
              <a:gd name="connsiteY7" fmla="*/ 173620 h 1122744"/>
              <a:gd name="connsiteX8" fmla="*/ 34724 w 393540"/>
              <a:gd name="connsiteY8" fmla="*/ 277792 h 1122744"/>
              <a:gd name="connsiteX9" fmla="*/ 11575 w 393540"/>
              <a:gd name="connsiteY9" fmla="*/ 347240 h 1122744"/>
              <a:gd name="connsiteX10" fmla="*/ 0 w 393540"/>
              <a:gd name="connsiteY10" fmla="*/ 381964 h 1122744"/>
              <a:gd name="connsiteX11" fmla="*/ 11575 w 393540"/>
              <a:gd name="connsiteY11" fmla="*/ 682906 h 1122744"/>
              <a:gd name="connsiteX12" fmla="*/ 23150 w 393540"/>
              <a:gd name="connsiteY12" fmla="*/ 717630 h 1122744"/>
              <a:gd name="connsiteX13" fmla="*/ 57874 w 393540"/>
              <a:gd name="connsiteY13" fmla="*/ 833377 h 1122744"/>
              <a:gd name="connsiteX14" fmla="*/ 69448 w 393540"/>
              <a:gd name="connsiteY14" fmla="*/ 868101 h 1122744"/>
              <a:gd name="connsiteX15" fmla="*/ 115747 w 393540"/>
              <a:gd name="connsiteY15" fmla="*/ 949124 h 1122744"/>
              <a:gd name="connsiteX16" fmla="*/ 150471 w 393540"/>
              <a:gd name="connsiteY16" fmla="*/ 983848 h 1122744"/>
              <a:gd name="connsiteX17" fmla="*/ 208345 w 393540"/>
              <a:gd name="connsiteY17" fmla="*/ 1064871 h 1122744"/>
              <a:gd name="connsiteX18" fmla="*/ 277793 w 393540"/>
              <a:gd name="connsiteY18" fmla="*/ 1099595 h 1122744"/>
              <a:gd name="connsiteX19" fmla="*/ 324092 w 393540"/>
              <a:gd name="connsiteY19" fmla="*/ 1111169 h 1122744"/>
              <a:gd name="connsiteX20" fmla="*/ 324092 w 393540"/>
              <a:gd name="connsiteY20" fmla="*/ 1122744 h 112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3540" h="1122744">
                <a:moveTo>
                  <a:pt x="393540" y="11574"/>
                </a:moveTo>
                <a:cubicBezTo>
                  <a:pt x="374249" y="7716"/>
                  <a:pt x="355339" y="0"/>
                  <a:pt x="335666" y="0"/>
                </a:cubicBezTo>
                <a:cubicBezTo>
                  <a:pt x="285498" y="0"/>
                  <a:pt x="253937" y="13017"/>
                  <a:pt x="208345" y="23149"/>
                </a:cubicBezTo>
                <a:cubicBezTo>
                  <a:pt x="189140" y="27417"/>
                  <a:pt x="169762" y="30866"/>
                  <a:pt x="150471" y="34724"/>
                </a:cubicBezTo>
                <a:cubicBezTo>
                  <a:pt x="135038" y="46299"/>
                  <a:pt x="116523" y="54628"/>
                  <a:pt x="104173" y="69448"/>
                </a:cubicBezTo>
                <a:cubicBezTo>
                  <a:pt x="96362" y="78821"/>
                  <a:pt x="98054" y="93259"/>
                  <a:pt x="92598" y="104172"/>
                </a:cubicBezTo>
                <a:cubicBezTo>
                  <a:pt x="86377" y="116614"/>
                  <a:pt x="77165" y="127321"/>
                  <a:pt x="69448" y="138896"/>
                </a:cubicBezTo>
                <a:cubicBezTo>
                  <a:pt x="65590" y="150471"/>
                  <a:pt x="60833" y="161784"/>
                  <a:pt x="57874" y="173620"/>
                </a:cubicBezTo>
                <a:cubicBezTo>
                  <a:pt x="41354" y="239701"/>
                  <a:pt x="52546" y="218384"/>
                  <a:pt x="34724" y="277792"/>
                </a:cubicBezTo>
                <a:cubicBezTo>
                  <a:pt x="27712" y="301164"/>
                  <a:pt x="19291" y="324091"/>
                  <a:pt x="11575" y="347240"/>
                </a:cubicBezTo>
                <a:lnTo>
                  <a:pt x="0" y="381964"/>
                </a:lnTo>
                <a:cubicBezTo>
                  <a:pt x="3858" y="482278"/>
                  <a:pt x="4668" y="582756"/>
                  <a:pt x="11575" y="682906"/>
                </a:cubicBezTo>
                <a:cubicBezTo>
                  <a:pt x="12414" y="695078"/>
                  <a:pt x="20757" y="705666"/>
                  <a:pt x="23150" y="717630"/>
                </a:cubicBezTo>
                <a:cubicBezTo>
                  <a:pt x="44430" y="824032"/>
                  <a:pt x="15644" y="770034"/>
                  <a:pt x="57874" y="833377"/>
                </a:cubicBezTo>
                <a:cubicBezTo>
                  <a:pt x="61732" y="844952"/>
                  <a:pt x="64642" y="856887"/>
                  <a:pt x="69448" y="868101"/>
                </a:cubicBezTo>
                <a:cubicBezTo>
                  <a:pt x="79436" y="891406"/>
                  <a:pt x="98654" y="928612"/>
                  <a:pt x="115747" y="949124"/>
                </a:cubicBezTo>
                <a:cubicBezTo>
                  <a:pt x="126226" y="961699"/>
                  <a:pt x="140957" y="970528"/>
                  <a:pt x="150471" y="983848"/>
                </a:cubicBezTo>
                <a:cubicBezTo>
                  <a:pt x="198654" y="1051304"/>
                  <a:pt x="144616" y="1011764"/>
                  <a:pt x="208345" y="1064871"/>
                </a:cubicBezTo>
                <a:cubicBezTo>
                  <a:pt x="234810" y="1086925"/>
                  <a:pt x="246019" y="1090517"/>
                  <a:pt x="277793" y="1099595"/>
                </a:cubicBezTo>
                <a:cubicBezTo>
                  <a:pt x="293089" y="1103965"/>
                  <a:pt x="309863" y="1104055"/>
                  <a:pt x="324092" y="1111169"/>
                </a:cubicBezTo>
                <a:cubicBezTo>
                  <a:pt x="327543" y="1112894"/>
                  <a:pt x="324092" y="1118886"/>
                  <a:pt x="324092" y="112274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00737" y="4083162"/>
            <a:ext cx="1992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OS </a:t>
            </a:r>
            <a:r>
              <a:rPr lang="ko-KR" altLang="en-US" sz="1200" dirty="0" smtClean="0">
                <a:solidFill>
                  <a:srgbClr val="FF0000"/>
                </a:solidFill>
              </a:rPr>
              <a:t>에 </a:t>
            </a:r>
            <a:r>
              <a:rPr lang="en-US" altLang="ko-KR" sz="1200" dirty="0" smtClean="0">
                <a:solidFill>
                  <a:srgbClr val="FF0000"/>
                </a:solidFill>
              </a:rPr>
              <a:t>Agent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설치해야함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67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0" y="-566738"/>
            <a:ext cx="14287500" cy="79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575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31717" y="-6463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Log </a:t>
            </a:r>
            <a:r>
              <a:rPr lang="en-US" altLang="ko-KR" dirty="0" err="1">
                <a:solidFill>
                  <a:srgbClr val="FF0000"/>
                </a:solidFill>
              </a:rPr>
              <a:t>Analystics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를 사용하면 수집 로그 전체에 대해 </a:t>
            </a:r>
            <a:r>
              <a:rPr lang="ko-KR" altLang="en-US" dirty="0" err="1">
                <a:solidFill>
                  <a:srgbClr val="FF0000"/>
                </a:solidFill>
              </a:rPr>
              <a:t>쿠스토</a:t>
            </a:r>
            <a:r>
              <a:rPr lang="ko-KR" altLang="en-US" dirty="0">
                <a:solidFill>
                  <a:srgbClr val="FF0000"/>
                </a:solidFill>
              </a:rPr>
              <a:t> 쿼리로 </a:t>
            </a:r>
            <a:r>
              <a:rPr lang="ko-KR" altLang="en-US" dirty="0" err="1">
                <a:solidFill>
                  <a:srgbClr val="FF0000"/>
                </a:solidFill>
              </a:rPr>
              <a:t>상세조회를</a:t>
            </a:r>
            <a:r>
              <a:rPr lang="ko-KR" altLang="en-US" dirty="0">
                <a:solidFill>
                  <a:srgbClr val="FF0000"/>
                </a:solidFill>
              </a:rPr>
              <a:t> 해볼 수 있음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608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35036" y="211572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서로 다른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리전간의</a:t>
            </a:r>
            <a:r>
              <a:rPr lang="ko-KR" altLang="en-US" sz="1400" dirty="0" smtClean="0">
                <a:solidFill>
                  <a:srgbClr val="FF0000"/>
                </a:solidFill>
              </a:rPr>
              <a:t> 데이터 복제는 비용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과금됨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중앙집중식으로 만들고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로그를 다른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리전으로</a:t>
            </a:r>
            <a:r>
              <a:rPr lang="ko-KR" altLang="en-US" sz="1400" dirty="0" smtClean="0">
                <a:solidFill>
                  <a:srgbClr val="FF0000"/>
                </a:solidFill>
              </a:rPr>
              <a:t> 전송하면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과금되므로</a:t>
            </a:r>
            <a:r>
              <a:rPr lang="ko-KR" altLang="en-US" sz="1400" dirty="0" smtClean="0">
                <a:solidFill>
                  <a:srgbClr val="FF0000"/>
                </a:solidFill>
              </a:rPr>
              <a:t> 유의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0660" y="357510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서로 다른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리전간</a:t>
            </a:r>
            <a:r>
              <a:rPr lang="ko-KR" altLang="en-US" sz="1400" dirty="0" smtClean="0">
                <a:solidFill>
                  <a:srgbClr val="FF0000"/>
                </a:solidFill>
              </a:rPr>
              <a:t> 별도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과금없이</a:t>
            </a:r>
            <a:r>
              <a:rPr lang="ko-KR" altLang="en-US" sz="1400" dirty="0" smtClean="0">
                <a:solidFill>
                  <a:srgbClr val="FF0000"/>
                </a:solidFill>
              </a:rPr>
              <a:t> 로그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저장할때</a:t>
            </a:r>
            <a:r>
              <a:rPr lang="ko-KR" altLang="en-US" sz="1400" dirty="0" smtClean="0">
                <a:solidFill>
                  <a:srgbClr val="FF0000"/>
                </a:solidFill>
              </a:rPr>
              <a:t> 사용가능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8204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005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341945" y="103515"/>
            <a:ext cx="9325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쿠스토</a:t>
            </a:r>
            <a:r>
              <a:rPr lang="ko-KR" altLang="en-US" sz="1400" dirty="0" smtClean="0">
                <a:solidFill>
                  <a:srgbClr val="FF0000"/>
                </a:solidFill>
              </a:rPr>
              <a:t> 커리를 통해 테이블 형태로 저장된 로그데이터를 차트형식으로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디자인하는것이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workbook</a:t>
            </a:r>
            <a:r>
              <a:rPr lang="ko-KR" altLang="en-US" sz="1400" dirty="0" smtClean="0">
                <a:solidFill>
                  <a:srgbClr val="FF0000"/>
                </a:solidFill>
              </a:rPr>
              <a:t>으로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수행가능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1133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2646743" y="1027906"/>
            <a:ext cx="9325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Insights</a:t>
            </a:r>
            <a:r>
              <a:rPr lang="ko-KR" altLang="en-US" sz="1400" dirty="0" smtClean="0">
                <a:solidFill>
                  <a:srgbClr val="FF0000"/>
                </a:solidFill>
              </a:rPr>
              <a:t>는 뭘 봐야할지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에저에서</a:t>
            </a:r>
            <a:r>
              <a:rPr lang="ko-KR" altLang="en-US" sz="1400" dirty="0" smtClean="0">
                <a:solidFill>
                  <a:srgbClr val="FF0000"/>
                </a:solidFill>
              </a:rPr>
              <a:t> 미리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정의해놓은것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미리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정의해놓은거서</a:t>
            </a:r>
            <a:r>
              <a:rPr lang="ko-KR" altLang="en-US" sz="1400" dirty="0" smtClean="0">
                <a:solidFill>
                  <a:srgbClr val="FF0000"/>
                </a:solidFill>
              </a:rPr>
              <a:t> 치고 매우 유용한 모니터링 항목들이 많아 굉장히 많이 쓰임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905245" y="4171484"/>
            <a:ext cx="4595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Java,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.net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기반 모두 제공하여 다수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고객사에서</a:t>
            </a:r>
            <a:r>
              <a:rPr lang="ko-KR" altLang="en-US" sz="1400" dirty="0" smtClean="0">
                <a:solidFill>
                  <a:srgbClr val="FF0000"/>
                </a:solidFill>
              </a:rPr>
              <a:t> 활용함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0730" y="4479261"/>
            <a:ext cx="4595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가상머신이특정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ip</a:t>
            </a:r>
            <a:r>
              <a:rPr lang="ko-KR" altLang="en-US" sz="1400" dirty="0" smtClean="0">
                <a:solidFill>
                  <a:srgbClr val="FF0000"/>
                </a:solidFill>
              </a:rPr>
              <a:t>로 얼만큼의 트래픽을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보냇는지</a:t>
            </a:r>
            <a:r>
              <a:rPr lang="ko-KR" altLang="en-US" sz="1400" dirty="0" smtClean="0">
                <a:solidFill>
                  <a:srgbClr val="FF0000"/>
                </a:solidFill>
              </a:rPr>
              <a:t> 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모니터링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198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5350" y="47625"/>
            <a:ext cx="13982700" cy="6762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772" y="4171647"/>
            <a:ext cx="107644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서버방식은</a:t>
            </a:r>
            <a:r>
              <a:rPr lang="ko-KR" altLang="en-US" sz="1400" dirty="0" smtClean="0">
                <a:solidFill>
                  <a:srgbClr val="FF0000"/>
                </a:solidFill>
              </a:rPr>
              <a:t> 단순히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ui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에서 사용여부 체크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클라이언트방식은 실제 어플리케이션 코드 내부에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에저에</a:t>
            </a:r>
            <a:r>
              <a:rPr lang="ko-KR" altLang="en-US" sz="1400" dirty="0" smtClean="0">
                <a:solidFill>
                  <a:srgbClr val="FF0000"/>
                </a:solidFill>
              </a:rPr>
              <a:t> 보낼 </a:t>
            </a:r>
            <a:r>
              <a:rPr lang="en-US" altLang="ko-KR" sz="1400" dirty="0" smtClean="0">
                <a:solidFill>
                  <a:srgbClr val="FF0000"/>
                </a:solidFill>
              </a:rPr>
              <a:t>Telemetry </a:t>
            </a:r>
            <a:r>
              <a:rPr lang="ko-KR" altLang="en-US" sz="1400" dirty="0" smtClean="0">
                <a:solidFill>
                  <a:srgbClr val="FF0000"/>
                </a:solidFill>
              </a:rPr>
              <a:t>코드를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추가해야함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070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3900" y="57150"/>
            <a:ext cx="13639800" cy="6743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37995" y="1234937"/>
            <a:ext cx="10764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쿠스토</a:t>
            </a:r>
            <a:r>
              <a:rPr lang="ko-KR" altLang="en-US" sz="1400" dirty="0" smtClean="0">
                <a:solidFill>
                  <a:srgbClr val="FF0000"/>
                </a:solidFill>
              </a:rPr>
              <a:t> 쿼리로 데이터 탐색 가능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02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0781" t="6786" r="10421" b="16049"/>
          <a:stretch/>
        </p:blipFill>
        <p:spPr>
          <a:xfrm>
            <a:off x="-717631" y="-868101"/>
            <a:ext cx="14410481" cy="79379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945794" y="1027906"/>
            <a:ext cx="17053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mtClean="0">
                <a:solidFill>
                  <a:srgbClr val="FF0000"/>
                </a:solidFill>
              </a:rPr>
              <a:t>=&gt; DRM </a:t>
            </a:r>
            <a:r>
              <a:rPr lang="ko-KR" altLang="en-US" sz="1400" dirty="0" smtClean="0">
                <a:solidFill>
                  <a:srgbClr val="FF0000"/>
                </a:solidFill>
              </a:rPr>
              <a:t>솔루션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4840" y="4826643"/>
            <a:ext cx="868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VPN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3889" y="4826643"/>
            <a:ext cx="868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VPN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5459" y="5407306"/>
            <a:ext cx="81423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회사대</a:t>
            </a:r>
            <a:r>
              <a:rPr lang="ko-KR" altLang="en-US" sz="1400" dirty="0" smtClean="0">
                <a:solidFill>
                  <a:srgbClr val="FF0000"/>
                </a:solidFill>
              </a:rPr>
              <a:t> 회사 연결이라면 </a:t>
            </a:r>
            <a:r>
              <a:rPr lang="en-US" altLang="ko-KR" sz="1400" dirty="0" smtClean="0">
                <a:solidFill>
                  <a:srgbClr val="FF0000"/>
                </a:solidFill>
              </a:rPr>
              <a:t>Site-to-Site </a:t>
            </a:r>
            <a:r>
              <a:rPr lang="ko-KR" altLang="en-US" sz="1400" dirty="0" smtClean="0">
                <a:solidFill>
                  <a:srgbClr val="FF0000"/>
                </a:solidFill>
              </a:rPr>
              <a:t>연결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Azur</a:t>
            </a:r>
            <a:r>
              <a:rPr lang="en-US" altLang="ko-KR" sz="1400" dirty="0" smtClean="0">
                <a:solidFill>
                  <a:srgbClr val="FF0000"/>
                </a:solidFill>
              </a:rPr>
              <a:t> VPN G/W</a:t>
            </a:r>
            <a:r>
              <a:rPr lang="ko-KR" altLang="en-US" sz="1400" dirty="0" smtClean="0">
                <a:solidFill>
                  <a:srgbClr val="FF0000"/>
                </a:solidFill>
              </a:rPr>
              <a:t>에 대해선 </a:t>
            </a:r>
            <a:r>
              <a:rPr lang="en-US" altLang="ko-KR" sz="1400" dirty="0" smtClean="0">
                <a:solidFill>
                  <a:srgbClr val="FF0000"/>
                </a:solidFill>
              </a:rPr>
              <a:t>SLA</a:t>
            </a:r>
            <a:r>
              <a:rPr lang="ko-KR" altLang="en-US" sz="1400" dirty="0" smtClean="0">
                <a:solidFill>
                  <a:srgbClr val="FF0000"/>
                </a:solidFill>
              </a:rPr>
              <a:t>가 적용되지만 그 가운데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인터넷망</a:t>
            </a:r>
            <a:r>
              <a:rPr lang="ko-KR" altLang="en-US" sz="1400" dirty="0" smtClean="0">
                <a:solidFill>
                  <a:srgbClr val="FF0000"/>
                </a:solidFill>
              </a:rPr>
              <a:t> 네트웍 연결 자체에 대해선 적용하지 않음 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인터넷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구간상의</a:t>
            </a:r>
            <a:r>
              <a:rPr lang="ko-KR" altLang="en-US" sz="1400" dirty="0" smtClean="0">
                <a:solidFill>
                  <a:srgbClr val="FF0000"/>
                </a:solidFill>
              </a:rPr>
              <a:t> 장애는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서비스 범위 아니므로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이것조차 </a:t>
            </a:r>
            <a:r>
              <a:rPr lang="en-US" altLang="ko-KR" sz="1400" dirty="0" smtClean="0">
                <a:solidFill>
                  <a:srgbClr val="FF0000"/>
                </a:solidFill>
              </a:rPr>
              <a:t>SLA </a:t>
            </a:r>
            <a:r>
              <a:rPr lang="ko-KR" altLang="en-US" sz="1400" dirty="0" smtClean="0">
                <a:solidFill>
                  <a:srgbClr val="FF0000"/>
                </a:solidFill>
              </a:rPr>
              <a:t>포함시키고자 한다면 </a:t>
            </a:r>
            <a:r>
              <a:rPr lang="en-US" altLang="ko-KR" sz="1400" dirty="0" smtClean="0">
                <a:solidFill>
                  <a:srgbClr val="FF0000"/>
                </a:solidFill>
              </a:rPr>
              <a:t>Express route </a:t>
            </a:r>
            <a:r>
              <a:rPr lang="ko-KR" altLang="en-US" sz="1400" dirty="0" smtClean="0">
                <a:solidFill>
                  <a:srgbClr val="FF0000"/>
                </a:solidFill>
              </a:rPr>
              <a:t>고속 전용선 구성 필요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8996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6054" y="1027906"/>
            <a:ext cx="814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en-US" altLang="ko-KR" sz="1400" dirty="0" smtClean="0">
                <a:solidFill>
                  <a:srgbClr val="FF0000"/>
                </a:solidFill>
              </a:rPr>
              <a:t>, MS </a:t>
            </a:r>
            <a:r>
              <a:rPr lang="ko-KR" altLang="en-US" sz="1400" dirty="0" smtClean="0">
                <a:solidFill>
                  <a:srgbClr val="FF0000"/>
                </a:solidFill>
              </a:rPr>
              <a:t>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엣지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라우터간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Express Route(ER) </a:t>
            </a:r>
            <a:r>
              <a:rPr lang="ko-KR" altLang="en-US" sz="1400" dirty="0" smtClean="0">
                <a:solidFill>
                  <a:srgbClr val="FF0000"/>
                </a:solidFill>
              </a:rPr>
              <a:t>전용망 구성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전용망 구간은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온프레미스와</a:t>
            </a:r>
            <a:r>
              <a:rPr lang="ko-KR" altLang="en-US" sz="1400" dirty="0" smtClean="0">
                <a:solidFill>
                  <a:srgbClr val="FF0000"/>
                </a:solidFill>
              </a:rPr>
              <a:t> 로컬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엣지</a:t>
            </a:r>
            <a:r>
              <a:rPr lang="ko-KR" altLang="en-US" sz="1400" dirty="0" smtClean="0">
                <a:solidFill>
                  <a:srgbClr val="FF0000"/>
                </a:solidFill>
              </a:rPr>
              <a:t> 라우터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사이구간임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1492" y="5001319"/>
            <a:ext cx="8142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ER </a:t>
            </a:r>
            <a:r>
              <a:rPr lang="ko-KR" altLang="en-US" sz="1400" dirty="0" smtClean="0">
                <a:solidFill>
                  <a:srgbClr val="FF0000"/>
                </a:solidFill>
              </a:rPr>
              <a:t>파트너</a:t>
            </a:r>
            <a:r>
              <a:rPr lang="en-US" altLang="ko-KR" sz="1400" dirty="0" smtClean="0">
                <a:solidFill>
                  <a:srgbClr val="FF0000"/>
                </a:solidFill>
              </a:rPr>
              <a:t>(LG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에릭슨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유플러스등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회선사업자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r>
              <a:rPr lang="ko-KR" altLang="en-US" sz="1400" dirty="0" smtClean="0">
                <a:solidFill>
                  <a:srgbClr val="FF0000"/>
                </a:solidFill>
              </a:rPr>
              <a:t>로부터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전용망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연결위한</a:t>
            </a:r>
            <a:r>
              <a:rPr lang="ko-KR" altLang="en-US" sz="1400" dirty="0" smtClean="0">
                <a:solidFill>
                  <a:srgbClr val="FF0000"/>
                </a:solidFill>
              </a:rPr>
              <a:t> 게이트웨이를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온프레미스에</a:t>
            </a:r>
            <a:r>
              <a:rPr lang="ko-KR" altLang="en-US" sz="1400" dirty="0" smtClean="0">
                <a:solidFill>
                  <a:srgbClr val="FF0000"/>
                </a:solidFill>
              </a:rPr>
              <a:t> 구축을 받고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로컬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엣지라우터와</a:t>
            </a:r>
            <a:r>
              <a:rPr lang="ko-KR" altLang="en-US" sz="1400" dirty="0" smtClean="0">
                <a:solidFill>
                  <a:srgbClr val="FF0000"/>
                </a:solidFill>
              </a:rPr>
              <a:t> 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온프레미스단</a:t>
            </a:r>
            <a:r>
              <a:rPr lang="ko-KR" altLang="en-US" sz="1400" dirty="0" smtClean="0">
                <a:solidFill>
                  <a:srgbClr val="FF0000"/>
                </a:solidFill>
              </a:rPr>
              <a:t> 전용 </a:t>
            </a:r>
            <a:r>
              <a:rPr lang="en-US" altLang="ko-KR" sz="1400" dirty="0" smtClean="0">
                <a:solidFill>
                  <a:srgbClr val="FF0000"/>
                </a:solidFill>
              </a:rPr>
              <a:t>G/W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사이는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ER </a:t>
            </a:r>
            <a:r>
              <a:rPr lang="ko-KR" altLang="en-US" sz="1400" dirty="0" smtClean="0">
                <a:solidFill>
                  <a:srgbClr val="FF0000"/>
                </a:solidFill>
              </a:rPr>
              <a:t>파트너의 회선을 타게 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5185458" y="3541853"/>
            <a:ext cx="636608" cy="142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456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3463" y="-552450"/>
            <a:ext cx="14258925" cy="79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590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749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0912" y="1167468"/>
            <a:ext cx="10393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차로 </a:t>
            </a:r>
            <a:r>
              <a:rPr lang="en-US" altLang="ko-KR" sz="1400" dirty="0" smtClean="0">
                <a:solidFill>
                  <a:srgbClr val="FF0000"/>
                </a:solidFill>
              </a:rPr>
              <a:t>ER </a:t>
            </a:r>
            <a:r>
              <a:rPr lang="ko-KR" altLang="en-US" sz="1400" dirty="0" smtClean="0">
                <a:solidFill>
                  <a:srgbClr val="FF0000"/>
                </a:solidFill>
              </a:rPr>
              <a:t>전용망을 사용하고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전용망이 장애발생하면 </a:t>
            </a:r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r>
              <a:rPr lang="ko-KR" altLang="en-US" sz="1400" dirty="0" smtClean="0">
                <a:solidFill>
                  <a:srgbClr val="FF0000"/>
                </a:solidFill>
              </a:rPr>
              <a:t>차로 </a:t>
            </a:r>
            <a:r>
              <a:rPr lang="en-US" altLang="ko-KR" sz="1400" dirty="0" smtClean="0">
                <a:solidFill>
                  <a:srgbClr val="FF0000"/>
                </a:solidFill>
              </a:rPr>
              <a:t>VPN </a:t>
            </a:r>
            <a:r>
              <a:rPr lang="ko-KR" altLang="en-US" sz="1400" dirty="0" smtClean="0">
                <a:solidFill>
                  <a:srgbClr val="FF0000"/>
                </a:solidFill>
              </a:rPr>
              <a:t>통신연결 사용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굉장히 많이 사용하는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구성임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58473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6674" y="-486389"/>
            <a:ext cx="103931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애저</a:t>
            </a:r>
            <a:r>
              <a:rPr lang="ko-KR" altLang="en-US" sz="1400" dirty="0" smtClean="0">
                <a:solidFill>
                  <a:srgbClr val="FF0000"/>
                </a:solidFill>
              </a:rPr>
              <a:t> 네트웍의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끝판왕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sz="1400" dirty="0" smtClean="0">
                <a:solidFill>
                  <a:srgbClr val="FF0000"/>
                </a:solidFill>
              </a:rPr>
              <a:t> 데이터센터간은 서로 전용망을 통해 고속네트워크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구성되있음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Azure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Virtual WAN</a:t>
            </a:r>
            <a:r>
              <a:rPr lang="ko-KR" altLang="en-US" sz="1400" dirty="0" smtClean="0">
                <a:solidFill>
                  <a:srgbClr val="FF0000"/>
                </a:solidFill>
              </a:rPr>
              <a:t>은 한국지사는 한국 데이터센터에 연결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미국본사는</a:t>
            </a:r>
            <a:r>
              <a:rPr lang="ko-KR" altLang="en-US" sz="1400" dirty="0" smtClean="0">
                <a:solidFill>
                  <a:srgbClr val="FF0000"/>
                </a:solidFill>
              </a:rPr>
              <a:t> 미국 데이터센터에 연결한 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sz="1400" dirty="0" smtClean="0">
                <a:solidFill>
                  <a:srgbClr val="FF0000"/>
                </a:solidFill>
              </a:rPr>
              <a:t> 데이터센터간의 고속 전용망 통신을 통해 양간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통신하는것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4548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1749" y="2810427"/>
            <a:ext cx="133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한국 </a:t>
            </a:r>
            <a:r>
              <a:rPr lang="en-US" altLang="ko-KR" sz="1400" dirty="0" smtClean="0">
                <a:solidFill>
                  <a:srgbClr val="FF0000"/>
                </a:solidFill>
              </a:rPr>
              <a:t>Virtual 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WAN </a:t>
            </a:r>
            <a:r>
              <a:rPr lang="ko-KR" altLang="en-US" sz="1400" dirty="0" smtClean="0">
                <a:solidFill>
                  <a:srgbClr val="FF0000"/>
                </a:solidFill>
              </a:rPr>
              <a:t>허브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2073" y="2810427"/>
            <a:ext cx="133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미</a:t>
            </a:r>
            <a:r>
              <a:rPr lang="ko-KR" altLang="en-US" sz="1400" smtClean="0">
                <a:solidFill>
                  <a:srgbClr val="FF0000"/>
                </a:solidFill>
              </a:rPr>
              <a:t>국 </a:t>
            </a:r>
            <a:r>
              <a:rPr lang="en-US" altLang="ko-KR" sz="1400" dirty="0" smtClean="0">
                <a:solidFill>
                  <a:srgbClr val="FF0000"/>
                </a:solidFill>
              </a:rPr>
              <a:t>Virtual 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WAN </a:t>
            </a:r>
            <a:r>
              <a:rPr lang="ko-KR" altLang="en-US" sz="1400" dirty="0" smtClean="0">
                <a:solidFill>
                  <a:srgbClr val="FF0000"/>
                </a:solidFill>
              </a:rPr>
              <a:t>허브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4467" y="548394"/>
            <a:ext cx="86337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Virtual WAN </a:t>
            </a:r>
            <a:r>
              <a:rPr lang="ko-KR" altLang="en-US" sz="1400" dirty="0" smtClean="0">
                <a:solidFill>
                  <a:srgbClr val="FF0000"/>
                </a:solidFill>
              </a:rPr>
              <a:t>허브는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리전간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대만 위치함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Virtual WAN </a:t>
            </a:r>
            <a:r>
              <a:rPr lang="ko-KR" altLang="en-US" sz="1400" dirty="0" smtClean="0">
                <a:solidFill>
                  <a:srgbClr val="FF0000"/>
                </a:solidFill>
              </a:rPr>
              <a:t>을 통하면 전세계 모든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에저네트웍</a:t>
            </a:r>
            <a:r>
              <a:rPr lang="ko-KR" altLang="en-US" sz="1400" dirty="0" smtClean="0">
                <a:solidFill>
                  <a:srgbClr val="FF0000"/>
                </a:solidFill>
              </a:rPr>
              <a:t> 또는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온프레미스가</a:t>
            </a:r>
            <a:r>
              <a:rPr lang="ko-KR" altLang="en-US" sz="1400" dirty="0" smtClean="0">
                <a:solidFill>
                  <a:srgbClr val="FF0000"/>
                </a:solidFill>
              </a:rPr>
              <a:t> 모두 통신가능하다는 개념임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미국이 아닌 한국에만 </a:t>
            </a:r>
            <a:r>
              <a:rPr lang="en-US" altLang="ko-KR" sz="1400" dirty="0" smtClean="0">
                <a:solidFill>
                  <a:srgbClr val="FF0000"/>
                </a:solidFill>
              </a:rPr>
              <a:t>Virtual WAN </a:t>
            </a:r>
            <a:r>
              <a:rPr lang="ko-KR" altLang="en-US" sz="1400" dirty="0" smtClean="0">
                <a:solidFill>
                  <a:srgbClr val="FF0000"/>
                </a:solidFill>
              </a:rPr>
              <a:t>이 존재한다면 한국의 여러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지사뿐만</a:t>
            </a:r>
            <a:r>
              <a:rPr lang="ko-KR" altLang="en-US" sz="1400" dirty="0" smtClean="0">
                <a:solidFill>
                  <a:srgbClr val="FF0000"/>
                </a:solidFill>
              </a:rPr>
              <a:t> 아니라 미국의 지사들도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한국의 </a:t>
            </a:r>
            <a:r>
              <a:rPr lang="en-US" altLang="ko-KR" sz="1400" dirty="0" smtClean="0">
                <a:solidFill>
                  <a:srgbClr val="FF0000"/>
                </a:solidFill>
              </a:rPr>
              <a:t>Virtual WAN </a:t>
            </a:r>
            <a:r>
              <a:rPr lang="ko-KR" altLang="en-US" sz="1400" dirty="0" smtClean="0">
                <a:solidFill>
                  <a:srgbClr val="FF0000"/>
                </a:solidFill>
              </a:rPr>
              <a:t>에다 붙일 수 있음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31220" y="5081286"/>
            <a:ext cx="7731889" cy="1776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12604" y="4819676"/>
            <a:ext cx="1633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구간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484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953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17939" y="884967"/>
            <a:ext cx="8633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r>
              <a:rPr lang="ko-KR" altLang="en-US" sz="1400" dirty="0" smtClean="0">
                <a:solidFill>
                  <a:srgbClr val="FF0000"/>
                </a:solidFill>
              </a:rPr>
              <a:t>개의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스포크가</a:t>
            </a:r>
            <a:r>
              <a:rPr lang="ko-KR" altLang="en-US" sz="1400" dirty="0" smtClean="0">
                <a:solidFill>
                  <a:srgbClr val="FF0000"/>
                </a:solidFill>
              </a:rPr>
              <a:t> 허브에 </a:t>
            </a:r>
            <a:r>
              <a:rPr lang="en-US" altLang="ko-KR" sz="1400" dirty="0" smtClean="0">
                <a:solidFill>
                  <a:srgbClr val="FF0000"/>
                </a:solidFill>
              </a:rPr>
              <a:t>peering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연결되있는</a:t>
            </a:r>
            <a:r>
              <a:rPr lang="ko-KR" altLang="en-US" sz="1400" dirty="0" smtClean="0">
                <a:solidFill>
                  <a:srgbClr val="FF0000"/>
                </a:solidFill>
              </a:rPr>
              <a:t> 경우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허브와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스포크간</a:t>
            </a:r>
            <a:r>
              <a:rPr lang="ko-KR" altLang="en-US" sz="1400" dirty="0" smtClean="0">
                <a:solidFill>
                  <a:srgbClr val="FF0000"/>
                </a:solidFill>
              </a:rPr>
              <a:t> 네트웍통신은 되지만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스포크가</a:t>
            </a:r>
            <a:r>
              <a:rPr lang="ko-KR" altLang="en-US" sz="1400" dirty="0" smtClean="0">
                <a:solidFill>
                  <a:srgbClr val="FF0000"/>
                </a:solidFill>
              </a:rPr>
              <a:t> 허브를 경유해서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스포크간</a:t>
            </a:r>
            <a:r>
              <a:rPr lang="ko-KR" altLang="en-US" sz="1400" dirty="0" smtClean="0">
                <a:solidFill>
                  <a:srgbClr val="FF0000"/>
                </a:solidFill>
              </a:rPr>
              <a:t> 통신할 수는 없음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이런 경우는 </a:t>
            </a:r>
            <a:r>
              <a:rPr lang="en-US" altLang="ko-KR" sz="1400" dirty="0" smtClean="0">
                <a:solidFill>
                  <a:srgbClr val="FF0000"/>
                </a:solidFill>
              </a:rPr>
              <a:t>VPN G/W</a:t>
            </a:r>
            <a:r>
              <a:rPr lang="ko-KR" altLang="en-US" sz="1400" dirty="0" smtClean="0">
                <a:solidFill>
                  <a:srgbClr val="FF0000"/>
                </a:solidFill>
              </a:rPr>
              <a:t>를 통해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Vnet</a:t>
            </a:r>
            <a:r>
              <a:rPr lang="en-US" altLang="ko-KR" sz="1400" dirty="0" smtClean="0">
                <a:solidFill>
                  <a:srgbClr val="FF0000"/>
                </a:solidFill>
              </a:rPr>
              <a:t> to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Vnet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구성 필요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14" y="769114"/>
            <a:ext cx="31718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2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086961"/>
            <a:ext cx="8633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Private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Vnet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내 </a:t>
            </a:r>
            <a:r>
              <a:rPr lang="en-US" altLang="ko-KR" sz="1400" dirty="0" smtClean="0">
                <a:solidFill>
                  <a:srgbClr val="FF0000"/>
                </a:solidFill>
              </a:rPr>
              <a:t>VM </a:t>
            </a:r>
            <a:r>
              <a:rPr lang="ko-KR" altLang="en-US" sz="1400" dirty="0" smtClean="0">
                <a:solidFill>
                  <a:srgbClr val="FF0000"/>
                </a:solidFill>
              </a:rPr>
              <a:t>이 바깥의 특정 공인</a:t>
            </a:r>
            <a:r>
              <a:rPr lang="en-US" altLang="ko-KR" sz="1400" dirty="0" smtClean="0">
                <a:solidFill>
                  <a:srgbClr val="FF0000"/>
                </a:solidFill>
              </a:rPr>
              <a:t>IP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사용해서 나가거나 또는 공인</a:t>
            </a:r>
            <a:r>
              <a:rPr lang="en-US" altLang="ko-KR" sz="1400" dirty="0" smtClean="0">
                <a:solidFill>
                  <a:srgbClr val="FF0000"/>
                </a:solidFill>
              </a:rPr>
              <a:t>IP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대역대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IP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달고 나가야하는 경우 </a:t>
            </a:r>
            <a:r>
              <a:rPr lang="en-US" altLang="ko-KR" sz="1400" dirty="0" smtClean="0">
                <a:solidFill>
                  <a:srgbClr val="FF0000"/>
                </a:solidFill>
              </a:rPr>
              <a:t>NAT G/W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별도로 구성해서 </a:t>
            </a:r>
            <a:r>
              <a:rPr lang="en-US" altLang="ko-KR" sz="1400" dirty="0" smtClean="0">
                <a:solidFill>
                  <a:srgbClr val="FF0000"/>
                </a:solidFill>
              </a:rPr>
              <a:t>Source NAT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통해 바깥으로 나갈 수 있도록 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3786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235" y="-866065"/>
            <a:ext cx="8633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각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서브넷은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Vnet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단에 존재하는 라우터를 통해 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에저의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VGW) </a:t>
            </a:r>
            <a:r>
              <a:rPr lang="ko-KR" altLang="en-US" sz="1400" dirty="0" smtClean="0">
                <a:solidFill>
                  <a:srgbClr val="FF0000"/>
                </a:solidFill>
              </a:rPr>
              <a:t>라우팅 테이블 참조해서 상호간 통신함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7713" y="2311236"/>
            <a:ext cx="8633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아무 설정 안하면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프론트엔드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-&gt;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백엔드</a:t>
            </a:r>
            <a:r>
              <a:rPr lang="ko-KR" altLang="en-US" sz="1400" dirty="0" smtClean="0">
                <a:solidFill>
                  <a:srgbClr val="FF0000"/>
                </a:solidFill>
              </a:rPr>
              <a:t> 바로 통신하지만 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기본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시스템경로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아래 그림과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같이프론트엔드</a:t>
            </a:r>
            <a:r>
              <a:rPr lang="ko-KR" altLang="en-US" sz="1400" dirty="0" smtClean="0">
                <a:solidFill>
                  <a:srgbClr val="FF0000"/>
                </a:solidFill>
              </a:rPr>
              <a:t> 홉의 다음 경로를 특정한 보안장비를 다음 </a:t>
            </a:r>
            <a:r>
              <a:rPr lang="en-US" altLang="ko-KR" sz="1400" dirty="0" smtClean="0">
                <a:solidFill>
                  <a:srgbClr val="FF0000"/>
                </a:solidFill>
              </a:rPr>
              <a:t>Hop</a:t>
            </a:r>
            <a:r>
              <a:rPr lang="ko-KR" altLang="en-US" sz="1400" dirty="0" smtClean="0">
                <a:solidFill>
                  <a:srgbClr val="FF0000"/>
                </a:solidFill>
              </a:rPr>
              <a:t>으로 통신하도록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사용자정의</a:t>
            </a:r>
            <a:r>
              <a:rPr lang="ko-KR" altLang="en-US" sz="1400" dirty="0" smtClean="0">
                <a:solidFill>
                  <a:srgbClr val="FF0000"/>
                </a:solidFill>
              </a:rPr>
              <a:t> 라우팅 </a:t>
            </a:r>
            <a:r>
              <a:rPr lang="en-US" altLang="ko-KR" sz="1400" dirty="0" smtClean="0">
                <a:solidFill>
                  <a:srgbClr val="FF0000"/>
                </a:solidFill>
              </a:rPr>
              <a:t>(UDR)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구성가능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444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507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864" r="20802" b="16724"/>
          <a:stretch/>
        </p:blipFill>
        <p:spPr>
          <a:xfrm>
            <a:off x="-2109754" y="-902825"/>
            <a:ext cx="15536387" cy="8542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90266" y="1960187"/>
            <a:ext cx="5042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인터넷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연결안하는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로드밸런서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=&gt; Internal Load Balancer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11269" y="2402526"/>
            <a:ext cx="61792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인터넷 연결하는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로드밸런서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=&gt; External Load Balancer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Traffic Manager </a:t>
            </a:r>
            <a:r>
              <a:rPr lang="ko-KR" altLang="en-US" sz="1400" dirty="0" smtClean="0">
                <a:solidFill>
                  <a:srgbClr val="FF0000"/>
                </a:solidFill>
              </a:rPr>
              <a:t>와 같이 사용해야함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앞단에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Traffic Manager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먼저 구성하고 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뒷단에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로드밸런서</a:t>
            </a:r>
            <a:r>
              <a:rPr lang="ko-KR" altLang="en-US" sz="1400" dirty="0" smtClean="0">
                <a:solidFill>
                  <a:srgbClr val="FF0000"/>
                </a:solidFill>
              </a:rPr>
              <a:t> 구성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트래픽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메니저는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아마자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route 53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과동일하며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DNS </a:t>
            </a:r>
            <a:r>
              <a:rPr lang="ko-KR" altLang="en-US" sz="1400" dirty="0" smtClean="0">
                <a:solidFill>
                  <a:srgbClr val="FF0000"/>
                </a:solidFill>
              </a:rPr>
              <a:t>기반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로드밸런서</a:t>
            </a:r>
            <a:r>
              <a:rPr lang="ko-KR" altLang="en-US" sz="1400" dirty="0" smtClean="0">
                <a:solidFill>
                  <a:srgbClr val="FF0000"/>
                </a:solidFill>
              </a:rPr>
              <a:t> 역할 수행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11269" y="4186353"/>
            <a:ext cx="6179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프론트도어를 먼저 구성하고 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백엔드에</a:t>
            </a:r>
            <a:r>
              <a:rPr lang="ko-KR" altLang="en-US" sz="1400" dirty="0" smtClean="0">
                <a:solidFill>
                  <a:srgbClr val="FF0000"/>
                </a:solidFill>
              </a:rPr>
              <a:t> 어플리케이션 게이트웨이 구성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326511" y="1319514"/>
            <a:ext cx="5266481" cy="11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1618527" y="1246258"/>
            <a:ext cx="3644097" cy="8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38747" y="1382911"/>
            <a:ext cx="5042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리전</a:t>
            </a:r>
            <a:r>
              <a:rPr lang="ko-KR" altLang="en-US" sz="1400" dirty="0" smtClean="0">
                <a:solidFill>
                  <a:srgbClr val="FF0000"/>
                </a:solidFill>
              </a:rPr>
              <a:t> 안에서의 트래픽을 분산시킴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어플리케이션 </a:t>
            </a:r>
            <a:r>
              <a:rPr lang="en-US" altLang="ko-KR" sz="1400" dirty="0" smtClean="0">
                <a:solidFill>
                  <a:srgbClr val="FF0000"/>
                </a:solidFill>
              </a:rPr>
              <a:t>GW</a:t>
            </a:r>
            <a:r>
              <a:rPr lang="ko-KR" altLang="en-US" sz="1400" dirty="0" smtClean="0">
                <a:solidFill>
                  <a:srgbClr val="FF0000"/>
                </a:solidFill>
              </a:rPr>
              <a:t>는 </a:t>
            </a:r>
            <a:r>
              <a:rPr lang="en-US" altLang="ko-KR" sz="1400" dirty="0" smtClean="0">
                <a:solidFill>
                  <a:srgbClr val="FF0000"/>
                </a:solidFill>
              </a:rPr>
              <a:t>L7 Layer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234633" y="1382911"/>
            <a:ext cx="5042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서로 다른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리전간의</a:t>
            </a:r>
            <a:r>
              <a:rPr lang="ko-KR" altLang="en-US" sz="1400" dirty="0" smtClean="0">
                <a:solidFill>
                  <a:srgbClr val="FF0000"/>
                </a:solidFill>
              </a:rPr>
              <a:t> 트래픽 분산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79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700" y="-561975"/>
            <a:ext cx="14249400" cy="798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094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269356" y="3429000"/>
            <a:ext cx="5042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WAF </a:t>
            </a:r>
            <a:r>
              <a:rPr lang="ko-KR" altLang="en-US" sz="1400" dirty="0" smtClean="0">
                <a:solidFill>
                  <a:srgbClr val="FF0000"/>
                </a:solidFill>
              </a:rPr>
              <a:t>기능 켜면 패킷 내용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검사후</a:t>
            </a:r>
            <a:r>
              <a:rPr lang="ko-KR" altLang="en-US" sz="1400" dirty="0" smtClean="0">
                <a:solidFill>
                  <a:srgbClr val="FF0000"/>
                </a:solidFill>
              </a:rPr>
              <a:t> 트래픽 통과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96095" y="4136985"/>
            <a:ext cx="5042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해당기능을</a:t>
            </a:r>
            <a:r>
              <a:rPr lang="ko-KR" altLang="en-US" sz="1400" dirty="0" smtClean="0">
                <a:solidFill>
                  <a:srgbClr val="FF0000"/>
                </a:solidFill>
              </a:rPr>
              <a:t> 쓰려면 어플리케이션 </a:t>
            </a:r>
            <a:r>
              <a:rPr lang="en-US" altLang="ko-KR" sz="1400" dirty="0" smtClean="0">
                <a:solidFill>
                  <a:srgbClr val="FF0000"/>
                </a:solidFill>
              </a:rPr>
              <a:t>G/W </a:t>
            </a:r>
            <a:r>
              <a:rPr lang="ko-KR" altLang="en-US" sz="1400" dirty="0" smtClean="0">
                <a:solidFill>
                  <a:srgbClr val="FF0000"/>
                </a:solidFill>
              </a:rPr>
              <a:t>에 인증서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저장해야함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6205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23550" y="-307777"/>
            <a:ext cx="5042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프록시 역할</a:t>
            </a:r>
            <a:r>
              <a:rPr lang="en-US" altLang="ko-KR" sz="1400" dirty="0" smtClean="0">
                <a:solidFill>
                  <a:srgbClr val="FF0000"/>
                </a:solidFill>
              </a:rPr>
              <a:t>, AWS</a:t>
            </a:r>
            <a:r>
              <a:rPr lang="ko-KR" altLang="en-US" sz="1400" dirty="0" smtClean="0">
                <a:solidFill>
                  <a:srgbClr val="FF0000"/>
                </a:solidFill>
              </a:rPr>
              <a:t>의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CloudFront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PoP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=</a:t>
            </a:r>
            <a:r>
              <a:rPr lang="en-US" altLang="ko-KR" sz="1400" dirty="0" smtClean="0">
                <a:solidFill>
                  <a:srgbClr val="FF0000"/>
                </a:solidFill>
              </a:rPr>
              <a:t> edge location</a:t>
            </a:r>
          </a:p>
        </p:txBody>
      </p:sp>
    </p:spTree>
    <p:extLst>
      <p:ext uri="{BB962C8B-B14F-4D97-AF65-F5344CB8AC3E}">
        <p14:creationId xmlns:p14="http://schemas.microsoft.com/office/powerpoint/2010/main" val="19463707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9538" y="-939244"/>
            <a:ext cx="86742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스카이프 등 </a:t>
            </a:r>
            <a:r>
              <a:rPr lang="en-US" altLang="ko-KR" sz="1400" dirty="0" smtClean="0">
                <a:solidFill>
                  <a:srgbClr val="FF0000"/>
                </a:solidFill>
              </a:rPr>
              <a:t>MS </a:t>
            </a:r>
            <a:r>
              <a:rPr lang="ko-KR" altLang="en-US" sz="1400" dirty="0" smtClean="0">
                <a:solidFill>
                  <a:srgbClr val="FF0000"/>
                </a:solidFill>
              </a:rPr>
              <a:t>서비스들은 모두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Front Door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뒷단에서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사용중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각기 다른 지역에 서비스가 있는 경우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url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kor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url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en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url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jpn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과같이 도메인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뒷단에</a:t>
            </a:r>
            <a:r>
              <a:rPr lang="ko-KR" altLang="en-US" sz="1400" dirty="0" smtClean="0">
                <a:solidFill>
                  <a:srgbClr val="FF0000"/>
                </a:solidFill>
              </a:rPr>
              <a:t> 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지역명</a:t>
            </a:r>
            <a:r>
              <a:rPr lang="ko-KR" altLang="en-US" sz="1400" dirty="0" smtClean="0">
                <a:solidFill>
                  <a:srgbClr val="FF0000"/>
                </a:solidFill>
              </a:rPr>
              <a:t> 존재할 경우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Front Door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먼터</a:t>
            </a:r>
            <a:r>
              <a:rPr lang="ko-KR" altLang="en-US" sz="1400" dirty="0" smtClean="0">
                <a:solidFill>
                  <a:srgbClr val="FF0000"/>
                </a:solidFill>
              </a:rPr>
              <a:t> 경유해서 어떤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리전으로</a:t>
            </a:r>
            <a:r>
              <a:rPr lang="ko-KR" altLang="en-US" sz="1400" dirty="0" smtClean="0">
                <a:solidFill>
                  <a:srgbClr val="FF0000"/>
                </a:solidFill>
              </a:rPr>
              <a:t> 보낼지 결정하게 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2143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9538" y="-939244"/>
            <a:ext cx="8674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트래픽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메니저</a:t>
            </a:r>
            <a:r>
              <a:rPr lang="ko-KR" altLang="en-US" sz="1400" dirty="0" smtClean="0">
                <a:solidFill>
                  <a:srgbClr val="FF0000"/>
                </a:solidFill>
              </a:rPr>
              <a:t> 아래 하나는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하나는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클라우드인</a:t>
            </a:r>
            <a:r>
              <a:rPr lang="ko-KR" altLang="en-US" sz="1400" dirty="0" smtClean="0">
                <a:solidFill>
                  <a:srgbClr val="FF0000"/>
                </a:solidFill>
              </a:rPr>
              <a:t> 경우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트래픽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메니저가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양간에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DNS </a:t>
            </a:r>
            <a:r>
              <a:rPr lang="ko-KR" altLang="en-US" sz="1400" dirty="0" smtClean="0">
                <a:solidFill>
                  <a:srgbClr val="FF0000"/>
                </a:solidFill>
              </a:rPr>
              <a:t>기반으로 트래픽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부산시킴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(Ex. 60%</a:t>
            </a:r>
            <a:r>
              <a:rPr lang="ko-KR" altLang="en-US" sz="1400" dirty="0" smtClean="0">
                <a:solidFill>
                  <a:srgbClr val="FF0000"/>
                </a:solidFill>
              </a:rPr>
              <a:t>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en-US" altLang="ko-KR" sz="1400" dirty="0" smtClean="0">
                <a:solidFill>
                  <a:srgbClr val="FF0000"/>
                </a:solidFill>
              </a:rPr>
              <a:t>, 40%</a:t>
            </a:r>
            <a:r>
              <a:rPr lang="ko-KR" altLang="en-US" sz="1400" dirty="0" smtClean="0">
                <a:solidFill>
                  <a:srgbClr val="FF0000"/>
                </a:solidFill>
              </a:rPr>
              <a:t>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클라우드로</a:t>
            </a:r>
            <a:r>
              <a:rPr lang="ko-KR" altLang="en-US" sz="1400" dirty="0" smtClean="0">
                <a:solidFill>
                  <a:srgbClr val="FF0000"/>
                </a:solidFill>
              </a:rPr>
              <a:t> 트래픽 보내라 등의 설정 가능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온프레미스가</a:t>
            </a:r>
            <a:r>
              <a:rPr lang="ko-KR" altLang="en-US" sz="1400" dirty="0" smtClean="0">
                <a:solidFill>
                  <a:srgbClr val="FF0000"/>
                </a:solidFill>
              </a:rPr>
              <a:t> 특정 작업한다면 모든 트래픽을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클라우드로</a:t>
            </a:r>
            <a:r>
              <a:rPr lang="ko-KR" altLang="en-US" sz="1400" dirty="0" smtClean="0">
                <a:solidFill>
                  <a:srgbClr val="FF0000"/>
                </a:solidFill>
              </a:rPr>
              <a:t> 돌리도록 하는 설정도 가능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401748" y="4001294"/>
            <a:ext cx="86742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트래픽 분산방법에서 우선순위는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온프레미스를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번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클라우드를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r>
              <a:rPr lang="ko-KR" altLang="en-US" sz="1400" dirty="0" smtClean="0">
                <a:solidFill>
                  <a:srgbClr val="FF0000"/>
                </a:solidFill>
              </a:rPr>
              <a:t>번으로 해서 우선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번으로 보내고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장애시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r>
              <a:rPr lang="ko-KR" altLang="en-US" sz="1400" dirty="0" smtClean="0">
                <a:solidFill>
                  <a:srgbClr val="FF0000"/>
                </a:solidFill>
              </a:rPr>
              <a:t>번으로 보내는 설정</a:t>
            </a:r>
            <a:r>
              <a:rPr lang="en-US" altLang="ko-KR" sz="1400" dirty="0" smtClean="0">
                <a:solidFill>
                  <a:srgbClr val="FF0000"/>
                </a:solidFill>
              </a:rPr>
              <a:t>,=&gt;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failover </a:t>
            </a:r>
            <a:r>
              <a:rPr lang="ko-KR" altLang="en-US" sz="1400" dirty="0" smtClean="0">
                <a:solidFill>
                  <a:srgbClr val="FF0000"/>
                </a:solidFill>
              </a:rPr>
              <a:t>로서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활용가능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가중치는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60% ,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40% </a:t>
            </a:r>
            <a:r>
              <a:rPr lang="ko-KR" altLang="en-US" sz="1400" dirty="0" smtClean="0">
                <a:solidFill>
                  <a:srgbClr val="FF0000"/>
                </a:solidFill>
              </a:rPr>
              <a:t>전송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성능은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</a:t>
            </a:r>
            <a:r>
              <a:rPr lang="ko-KR" altLang="en-US" sz="1400" dirty="0" smtClean="0">
                <a:solidFill>
                  <a:srgbClr val="FF0000"/>
                </a:solidFill>
              </a:rPr>
              <a:t> 중 홉 카운트가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적은쪽으로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트래픽 전송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지역은 사용자가 중국지역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ip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달고오면</a:t>
            </a:r>
            <a:r>
              <a:rPr lang="ko-KR" altLang="en-US" sz="1400" dirty="0" smtClean="0">
                <a:solidFill>
                  <a:srgbClr val="FF0000"/>
                </a:solidFill>
              </a:rPr>
              <a:t> 중국으로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한국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ip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달고오몬</a:t>
            </a:r>
            <a:r>
              <a:rPr lang="ko-KR" altLang="en-US" sz="1400" dirty="0" smtClean="0">
                <a:solidFill>
                  <a:srgbClr val="FF0000"/>
                </a:solidFill>
              </a:rPr>
              <a:t> 한국으로 트래픽 전송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274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0343" y="-936297"/>
            <a:ext cx="11221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방화벽과 동일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Virtual WAN </a:t>
            </a:r>
            <a:r>
              <a:rPr lang="ko-KR" altLang="en-US" sz="1400" dirty="0" smtClean="0">
                <a:solidFill>
                  <a:srgbClr val="FF0000"/>
                </a:solidFill>
              </a:rPr>
              <a:t>구성하게 되면</a:t>
            </a:r>
            <a:r>
              <a:rPr lang="en-US" altLang="ko-KR" sz="1400" dirty="0" smtClean="0">
                <a:solidFill>
                  <a:srgbClr val="FF0000"/>
                </a:solidFill>
              </a:rPr>
              <a:t>, Virtual WAN </a:t>
            </a:r>
            <a:r>
              <a:rPr lang="ko-KR" altLang="en-US" sz="1400" dirty="0" smtClean="0">
                <a:solidFill>
                  <a:srgbClr val="FF0000"/>
                </a:solidFill>
              </a:rPr>
              <a:t>에 연결하는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미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Vnet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간의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연결등을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Firewall </a:t>
            </a:r>
            <a:r>
              <a:rPr lang="ko-KR" altLang="en-US" sz="1400" dirty="0" smtClean="0">
                <a:solidFill>
                  <a:srgbClr val="FF0000"/>
                </a:solidFill>
              </a:rPr>
              <a:t>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통제가능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2717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0343" y="-936297"/>
            <a:ext cx="1122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URL Rewrite </a:t>
            </a:r>
            <a:r>
              <a:rPr lang="ko-KR" altLang="en-US" sz="1400" dirty="0" smtClean="0">
                <a:solidFill>
                  <a:srgbClr val="FF0000"/>
                </a:solidFill>
              </a:rPr>
              <a:t>기능도 제공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현존 </a:t>
            </a:r>
            <a:r>
              <a:rPr lang="en-US" altLang="ko-KR" sz="1400" dirty="0" smtClean="0">
                <a:solidFill>
                  <a:srgbClr val="FF0000"/>
                </a:solidFill>
              </a:rPr>
              <a:t>IDS/IPS </a:t>
            </a:r>
            <a:r>
              <a:rPr lang="ko-KR" altLang="en-US" sz="1400" dirty="0" smtClean="0">
                <a:solidFill>
                  <a:srgbClr val="FF0000"/>
                </a:solidFill>
              </a:rPr>
              <a:t>에서 지원하는 기능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057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0343" y="-936297"/>
            <a:ext cx="1122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에서 기본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DDoS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방어를 제공하지만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디테일한</a:t>
            </a:r>
            <a:r>
              <a:rPr lang="ko-KR" altLang="en-US" sz="1400" dirty="0" smtClean="0">
                <a:solidFill>
                  <a:srgbClr val="FF0000"/>
                </a:solidFill>
              </a:rPr>
              <a:t> 보호 및 분석을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받고싶을때</a:t>
            </a:r>
            <a:r>
              <a:rPr lang="ko-KR" altLang="en-US" sz="1400" dirty="0" smtClean="0">
                <a:solidFill>
                  <a:srgbClr val="FF0000"/>
                </a:solidFill>
              </a:rPr>
              <a:t> 구성하는 서비스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3441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0343" y="-936297"/>
            <a:ext cx="11221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퍼블릭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Vnet</a:t>
            </a:r>
            <a:r>
              <a:rPr lang="ko-KR" altLang="en-US" sz="1400" dirty="0" smtClean="0">
                <a:solidFill>
                  <a:srgbClr val="FF0000"/>
                </a:solidFill>
              </a:rPr>
              <a:t>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바스천</a:t>
            </a:r>
            <a:r>
              <a:rPr lang="ko-KR" altLang="en-US" sz="1400" dirty="0" smtClean="0">
                <a:solidFill>
                  <a:srgbClr val="FF0000"/>
                </a:solidFill>
              </a:rPr>
              <a:t> 호스트를 통해 </a:t>
            </a:r>
            <a:r>
              <a:rPr lang="en-US" altLang="ko-KR" sz="1400" dirty="0" smtClean="0">
                <a:solidFill>
                  <a:srgbClr val="FF0000"/>
                </a:solidFill>
              </a:rPr>
              <a:t>Private VNET </a:t>
            </a:r>
            <a:r>
              <a:rPr lang="ko-KR" altLang="en-US" sz="1400" dirty="0" smtClean="0">
                <a:solidFill>
                  <a:srgbClr val="FF0000"/>
                </a:solidFill>
              </a:rPr>
              <a:t>에 연결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일종의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점프박스</a:t>
            </a:r>
            <a:r>
              <a:rPr lang="ko-KR" altLang="en-US" sz="1400" dirty="0" smtClean="0">
                <a:solidFill>
                  <a:srgbClr val="FF0000"/>
                </a:solidFill>
              </a:rPr>
              <a:t> 역할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964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525211" y="1027906"/>
            <a:ext cx="1122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요청한 시간부터 </a:t>
            </a:r>
            <a:r>
              <a:rPr lang="en-US" altLang="ko-KR" sz="1400" dirty="0" smtClean="0">
                <a:solidFill>
                  <a:srgbClr val="FF0000"/>
                </a:solidFill>
              </a:rPr>
              <a:t>N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시간동안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NSG </a:t>
            </a:r>
            <a:r>
              <a:rPr lang="ko-KR" altLang="en-US" sz="1400" dirty="0" smtClean="0">
                <a:solidFill>
                  <a:srgbClr val="FF0000"/>
                </a:solidFill>
              </a:rPr>
              <a:t>규칙이 만들어졌다가 시간 지나면 </a:t>
            </a:r>
            <a:r>
              <a:rPr lang="en-US" altLang="ko-KR" sz="1400" dirty="0" smtClean="0">
                <a:solidFill>
                  <a:srgbClr val="FF0000"/>
                </a:solidFill>
              </a:rPr>
              <a:t>NSG </a:t>
            </a:r>
            <a:r>
              <a:rPr lang="ko-KR" altLang="en-US" sz="1400" dirty="0" smtClean="0">
                <a:solidFill>
                  <a:srgbClr val="FF0000"/>
                </a:solidFill>
              </a:rPr>
              <a:t>규칙 사라지도록 하는게 </a:t>
            </a:r>
            <a:r>
              <a:rPr lang="en-US" altLang="ko-KR" sz="1400" dirty="0" smtClean="0">
                <a:solidFill>
                  <a:srgbClr val="FF0000"/>
                </a:solidFill>
              </a:rPr>
              <a:t>JIT </a:t>
            </a:r>
            <a:r>
              <a:rPr lang="ko-KR" altLang="en-US" sz="1400" dirty="0" smtClean="0">
                <a:solidFill>
                  <a:srgbClr val="FF0000"/>
                </a:solidFill>
              </a:rPr>
              <a:t>네트워크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엑세스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878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6325" y="-533400"/>
            <a:ext cx="1434465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100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929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664107" y="4754954"/>
            <a:ext cx="112216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실제 백업데이터가 저장된 공간은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RecoveryVault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이며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해당 스토리지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안으로 들어가서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백업데이터</a:t>
            </a:r>
            <a:r>
              <a:rPr lang="ko-KR" altLang="en-US" sz="1400" dirty="0" smtClean="0">
                <a:solidFill>
                  <a:srgbClr val="FF0000"/>
                </a:solidFill>
              </a:rPr>
              <a:t> 실체를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보는것은</a:t>
            </a:r>
            <a:r>
              <a:rPr lang="ko-KR" altLang="en-US" sz="1400" dirty="0" smtClean="0">
                <a:solidFill>
                  <a:srgbClr val="FF0000"/>
                </a:solidFill>
              </a:rPr>
              <a:t> 오로지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Backup </a:t>
            </a:r>
            <a:r>
              <a:rPr lang="ko-KR" altLang="en-US" sz="1400" dirty="0" smtClean="0">
                <a:solidFill>
                  <a:srgbClr val="FF0000"/>
                </a:solidFill>
              </a:rPr>
              <a:t>서비스를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통해서만 조회 및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백업본</a:t>
            </a:r>
            <a:r>
              <a:rPr lang="ko-KR" altLang="en-US" sz="1400" dirty="0" smtClean="0">
                <a:solidFill>
                  <a:srgbClr val="FF0000"/>
                </a:solidFill>
              </a:rPr>
              <a:t> 삭제 등 가능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별도로 해당 스토리지로 들어가서 수동으로 조회 및 제거는 안됨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온프레미스에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Agent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설치하여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클라우드에도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백업본</a:t>
            </a:r>
            <a:r>
              <a:rPr lang="ko-KR" altLang="en-US" sz="1400" dirty="0" smtClean="0">
                <a:solidFill>
                  <a:srgbClr val="FF0000"/>
                </a:solidFill>
              </a:rPr>
              <a:t> 저장할 수 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온프레미스에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백업솔루션</a:t>
            </a:r>
            <a:r>
              <a:rPr lang="ko-KR" altLang="en-US" sz="1400" dirty="0" smtClean="0">
                <a:solidFill>
                  <a:srgbClr val="FF0000"/>
                </a:solidFill>
              </a:rPr>
              <a:t> 없으면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클라우드로</a:t>
            </a:r>
            <a:r>
              <a:rPr lang="ko-KR" altLang="en-US" sz="1400" dirty="0" smtClean="0">
                <a:solidFill>
                  <a:srgbClr val="FF0000"/>
                </a:solidFill>
              </a:rPr>
              <a:t> 백업 받는 사이트도 존재함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3560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542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8343" y="-723801"/>
            <a:ext cx="1122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Blob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스토리지내</a:t>
            </a:r>
            <a:r>
              <a:rPr lang="ko-KR" altLang="en-US" sz="1400" dirty="0" smtClean="0">
                <a:solidFill>
                  <a:srgbClr val="FF0000"/>
                </a:solidFill>
              </a:rPr>
              <a:t> 데이터를 지우더라도 지정한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기간동안</a:t>
            </a:r>
            <a:r>
              <a:rPr lang="ko-KR" altLang="en-US" sz="1400" dirty="0" smtClean="0">
                <a:solidFill>
                  <a:srgbClr val="FF0000"/>
                </a:solidFill>
              </a:rPr>
              <a:t> 휴지통에 삭제데이터를 임시로 보관함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8454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718123" y="5834846"/>
            <a:ext cx="11221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Blob </a:t>
            </a:r>
            <a:r>
              <a:rPr lang="ko-KR" altLang="en-US" sz="1400" dirty="0" smtClean="0">
                <a:solidFill>
                  <a:srgbClr val="FF0000"/>
                </a:solidFill>
              </a:rPr>
              <a:t>데이터는 버전 관리 기능을 활성화하면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변경될때마다</a:t>
            </a:r>
            <a:r>
              <a:rPr lang="ko-KR" altLang="en-US" sz="1400" dirty="0" smtClean="0">
                <a:solidFill>
                  <a:srgbClr val="FF0000"/>
                </a:solidFill>
              </a:rPr>
              <a:t> 각 파일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객체</a:t>
            </a:r>
            <a:r>
              <a:rPr lang="en-US" altLang="ko-KR" sz="1400" dirty="0" smtClean="0">
                <a:solidFill>
                  <a:srgbClr val="FF0000"/>
                </a:solidFill>
              </a:rPr>
              <a:t>) </a:t>
            </a:r>
            <a:r>
              <a:rPr lang="ko-KR" altLang="en-US" sz="1400" dirty="0" smtClean="0">
                <a:solidFill>
                  <a:srgbClr val="FF0000"/>
                </a:solidFill>
              </a:rPr>
              <a:t>의 버전을 관리하여 이전 버전으로 되돌아갈 수 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VM </a:t>
            </a:r>
            <a:r>
              <a:rPr lang="ko-KR" altLang="en-US" sz="1400" dirty="0" smtClean="0">
                <a:solidFill>
                  <a:srgbClr val="FF0000"/>
                </a:solidFill>
              </a:rPr>
              <a:t>을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Backup </a:t>
            </a:r>
            <a:r>
              <a:rPr lang="ko-KR" altLang="en-US" sz="1400" dirty="0" smtClean="0">
                <a:solidFill>
                  <a:srgbClr val="FF0000"/>
                </a:solidFill>
              </a:rPr>
              <a:t>서비스로 백업 활성화하면 기본적으로 하루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번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자동백업</a:t>
            </a:r>
            <a:r>
              <a:rPr lang="ko-KR" altLang="en-US" sz="1400" dirty="0" smtClean="0">
                <a:solidFill>
                  <a:srgbClr val="FF0000"/>
                </a:solidFill>
              </a:rPr>
              <a:t> 수행됨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다만 특정 </a:t>
            </a:r>
            <a:r>
              <a:rPr lang="en-US" altLang="ko-KR" sz="1400" dirty="0" smtClean="0">
                <a:solidFill>
                  <a:srgbClr val="FF0000"/>
                </a:solidFill>
              </a:rPr>
              <a:t>N</a:t>
            </a:r>
            <a:r>
              <a:rPr lang="ko-KR" altLang="en-US" sz="1400" dirty="0" smtClean="0">
                <a:solidFill>
                  <a:srgbClr val="FF0000"/>
                </a:solidFill>
              </a:rPr>
              <a:t>시간마다 수동 백업을 해야할 경우 스냅샷을 따로 생성하도록 할 수 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초기 스냅샷은 </a:t>
            </a:r>
            <a:r>
              <a:rPr lang="en-US" altLang="ko-KR" sz="1400" dirty="0" smtClean="0">
                <a:solidFill>
                  <a:srgbClr val="FF0000"/>
                </a:solidFill>
              </a:rPr>
              <a:t>VM </a:t>
            </a:r>
            <a:r>
              <a:rPr lang="ko-KR" altLang="en-US" sz="1400" dirty="0" smtClean="0">
                <a:solidFill>
                  <a:srgbClr val="FF0000"/>
                </a:solidFill>
              </a:rPr>
              <a:t>크기만큼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스냅샷파일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생서되므로</a:t>
            </a:r>
            <a:r>
              <a:rPr lang="ko-KR" altLang="en-US" sz="1400" dirty="0" smtClean="0">
                <a:solidFill>
                  <a:srgbClr val="FF0000"/>
                </a:solidFill>
              </a:rPr>
              <a:t> 비용 유의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이후 스냅은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증분방식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3505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824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78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2126" y="-982465"/>
            <a:ext cx="11221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백업은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가상머신</a:t>
            </a:r>
            <a:r>
              <a:rPr lang="ko-KR" altLang="en-US" sz="1400" dirty="0" smtClean="0">
                <a:solidFill>
                  <a:srgbClr val="FF0000"/>
                </a:solidFill>
              </a:rPr>
              <a:t> 백업 수행할 경우 중간에 스냅샷을 생성하고 이를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RecoveryVault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에 전송하는 방식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8067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635" y="230188"/>
            <a:ext cx="11221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서버버려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Agent </a:t>
            </a:r>
            <a:r>
              <a:rPr lang="ko-KR" altLang="en-US" sz="1400" dirty="0" smtClean="0">
                <a:solidFill>
                  <a:srgbClr val="FF0000"/>
                </a:solidFill>
              </a:rPr>
              <a:t>설치해서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클라우드로</a:t>
            </a:r>
            <a:r>
              <a:rPr lang="ko-KR" altLang="en-US" sz="1400" dirty="0" smtClean="0">
                <a:solidFill>
                  <a:srgbClr val="FF0000"/>
                </a:solidFill>
              </a:rPr>
              <a:t> 보내거나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온프레미스에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백업서버를</a:t>
            </a:r>
            <a:r>
              <a:rPr lang="ko-KR" altLang="en-US" sz="1400" dirty="0" smtClean="0">
                <a:solidFill>
                  <a:srgbClr val="FF0000"/>
                </a:solidFill>
              </a:rPr>
              <a:t> 별도 구성해서 백업 받아다가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클라우드로</a:t>
            </a:r>
            <a:r>
              <a:rPr lang="ko-KR" altLang="en-US" sz="1400" dirty="0" smtClean="0">
                <a:solidFill>
                  <a:srgbClr val="FF0000"/>
                </a:solidFill>
              </a:rPr>
              <a:t> 전송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Agent </a:t>
            </a:r>
            <a:r>
              <a:rPr lang="ko-KR" altLang="en-US" sz="1400" dirty="0" smtClean="0">
                <a:solidFill>
                  <a:srgbClr val="FF0000"/>
                </a:solidFill>
              </a:rPr>
              <a:t>는 유료이나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백업서버는</a:t>
            </a:r>
            <a:r>
              <a:rPr lang="ko-KR" altLang="en-US" sz="1400" dirty="0" smtClean="0">
                <a:solidFill>
                  <a:srgbClr val="FF0000"/>
                </a:solidFill>
              </a:rPr>
              <a:t> 무료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2551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47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988" y="-547688"/>
            <a:ext cx="14277975" cy="79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1869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461058" y="2239829"/>
            <a:ext cx="11221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MSSQL </a:t>
            </a:r>
            <a:r>
              <a:rPr lang="ko-KR" altLang="en-US" sz="1400" dirty="0" smtClean="0">
                <a:solidFill>
                  <a:srgbClr val="FF0000"/>
                </a:solidFill>
              </a:rPr>
              <a:t>자체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백업기능을</a:t>
            </a:r>
            <a:r>
              <a:rPr lang="ko-KR" altLang="en-US" sz="1400" dirty="0" smtClean="0">
                <a:solidFill>
                  <a:srgbClr val="FF0000"/>
                </a:solidFill>
              </a:rPr>
              <a:t> 그대로 활용함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6450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839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857017" y="-852031"/>
            <a:ext cx="13771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기존 </a:t>
            </a:r>
            <a:r>
              <a:rPr lang="en-US" altLang="ko-KR" sz="1400" dirty="0" smtClean="0">
                <a:solidFill>
                  <a:srgbClr val="FF0000"/>
                </a:solidFill>
              </a:rPr>
              <a:t>MS Windows </a:t>
            </a:r>
            <a:r>
              <a:rPr lang="ko-KR" altLang="en-US" sz="1400" dirty="0" smtClean="0">
                <a:solidFill>
                  <a:srgbClr val="FF0000"/>
                </a:solidFill>
              </a:rPr>
              <a:t>의 </a:t>
            </a:r>
            <a:r>
              <a:rPr lang="en-US" altLang="ko-KR" sz="1400" dirty="0" smtClean="0">
                <a:solidFill>
                  <a:srgbClr val="FF0000"/>
                </a:solidFill>
              </a:rPr>
              <a:t>Hyper-V </a:t>
            </a:r>
            <a:r>
              <a:rPr lang="ko-KR" altLang="en-US" sz="1400" dirty="0" smtClean="0">
                <a:solidFill>
                  <a:srgbClr val="FF0000"/>
                </a:solidFill>
              </a:rPr>
              <a:t>기반의 가상화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기능중</a:t>
            </a:r>
            <a:r>
              <a:rPr lang="en-US" altLang="ko-KR" sz="1400" dirty="0" smtClean="0">
                <a:solidFill>
                  <a:srgbClr val="FF0000"/>
                </a:solidFill>
              </a:rPr>
              <a:t>, Hyper-V Replica </a:t>
            </a:r>
            <a:r>
              <a:rPr lang="ko-KR" altLang="en-US" sz="1400" dirty="0" smtClean="0">
                <a:solidFill>
                  <a:srgbClr val="FF0000"/>
                </a:solidFill>
              </a:rPr>
              <a:t>을 그대로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가져다쓰는</a:t>
            </a:r>
            <a:r>
              <a:rPr lang="ko-KR" altLang="en-US" sz="1400" dirty="0" smtClean="0">
                <a:solidFill>
                  <a:srgbClr val="FF0000"/>
                </a:solidFill>
              </a:rPr>
              <a:t> 서비스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일반적으로 클러스터 구성의 경우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물리서버</a:t>
            </a:r>
            <a:r>
              <a:rPr lang="ko-KR" altLang="en-US" sz="1400" dirty="0" smtClean="0">
                <a:solidFill>
                  <a:srgbClr val="FF0000"/>
                </a:solidFill>
              </a:rPr>
              <a:t> 내 </a:t>
            </a:r>
            <a:r>
              <a:rPr lang="en-US" altLang="ko-KR" sz="1400" dirty="0" smtClean="0">
                <a:solidFill>
                  <a:srgbClr val="FF0000"/>
                </a:solidFill>
              </a:rPr>
              <a:t>Hyper-V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가사머신</a:t>
            </a:r>
            <a:r>
              <a:rPr lang="ko-KR" altLang="en-US" sz="1400" dirty="0" smtClean="0">
                <a:solidFill>
                  <a:srgbClr val="FF0000"/>
                </a:solidFill>
              </a:rPr>
              <a:t> 존재할 경우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물리서버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장애나면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VM </a:t>
            </a:r>
            <a:r>
              <a:rPr lang="ko-KR" altLang="en-US" sz="1400" dirty="0" smtClean="0">
                <a:solidFill>
                  <a:srgbClr val="FF0000"/>
                </a:solidFill>
              </a:rPr>
              <a:t>모두 죽으므로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물리서버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여러대</a:t>
            </a:r>
            <a:r>
              <a:rPr lang="ko-KR" altLang="en-US" sz="1400" dirty="0" smtClean="0">
                <a:solidFill>
                  <a:srgbClr val="FF0000"/>
                </a:solidFill>
              </a:rPr>
              <a:t> 두고</a:t>
            </a:r>
            <a:r>
              <a:rPr lang="en-US" altLang="ko-KR" sz="1400" dirty="0" smtClean="0">
                <a:solidFill>
                  <a:srgbClr val="FF0000"/>
                </a:solidFill>
              </a:rPr>
              <a:t>, WSCF </a:t>
            </a:r>
            <a:r>
              <a:rPr lang="ko-KR" altLang="en-US" sz="1400" dirty="0" smtClean="0">
                <a:solidFill>
                  <a:srgbClr val="FF0000"/>
                </a:solidFill>
              </a:rPr>
              <a:t>등 클러스터 구성해서 한대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자애나면</a:t>
            </a:r>
            <a:r>
              <a:rPr lang="ko-KR" altLang="en-US" sz="1400" dirty="0" smtClean="0">
                <a:solidFill>
                  <a:srgbClr val="FF0000"/>
                </a:solidFill>
              </a:rPr>
              <a:t> 그 위의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가상머신이</a:t>
            </a:r>
            <a:r>
              <a:rPr lang="ko-KR" altLang="en-US" sz="1400" dirty="0" smtClean="0">
                <a:solidFill>
                  <a:srgbClr val="FF0000"/>
                </a:solidFill>
              </a:rPr>
              <a:t> 다른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물리서버의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Hyper-V</a:t>
            </a:r>
            <a:r>
              <a:rPr lang="ko-KR" altLang="en-US" sz="1400" dirty="0" smtClean="0">
                <a:solidFill>
                  <a:srgbClr val="FF0000"/>
                </a:solidFill>
              </a:rPr>
              <a:t>에서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구동되도록</a:t>
            </a:r>
            <a:r>
              <a:rPr lang="ko-KR" altLang="en-US" sz="1400" dirty="0" smtClean="0">
                <a:solidFill>
                  <a:srgbClr val="FF0000"/>
                </a:solidFill>
              </a:rPr>
              <a:t> 함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Hyper-V Replica </a:t>
            </a:r>
            <a:r>
              <a:rPr lang="ko-KR" altLang="en-US" sz="1400" dirty="0" smtClean="0">
                <a:solidFill>
                  <a:srgbClr val="FF0000"/>
                </a:solidFill>
              </a:rPr>
              <a:t>는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클러스터가 아니더라도 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물리서버</a:t>
            </a:r>
            <a:r>
              <a:rPr lang="ko-KR" altLang="en-US" sz="1400" dirty="0" smtClean="0">
                <a:solidFill>
                  <a:srgbClr val="FF0000"/>
                </a:solidFill>
              </a:rPr>
              <a:t> 내 </a:t>
            </a:r>
            <a:r>
              <a:rPr lang="en-US" altLang="ko-KR" sz="1400" dirty="0" smtClean="0">
                <a:solidFill>
                  <a:srgbClr val="FF0000"/>
                </a:solidFill>
              </a:rPr>
              <a:t>Hyper-V </a:t>
            </a:r>
            <a:r>
              <a:rPr lang="ko-KR" altLang="en-US" sz="1400" dirty="0" smtClean="0">
                <a:solidFill>
                  <a:srgbClr val="FF0000"/>
                </a:solidFill>
              </a:rPr>
              <a:t>내 트랜잭션 로그를 다른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물리서버의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Hyper-V </a:t>
            </a:r>
            <a:r>
              <a:rPr lang="ko-KR" altLang="en-US" sz="1400" dirty="0" smtClean="0">
                <a:solidFill>
                  <a:srgbClr val="FF0000"/>
                </a:solidFill>
              </a:rPr>
              <a:t>로 그대로 복제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트랜잭션 로그를 다른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물리서버로</a:t>
            </a:r>
            <a:r>
              <a:rPr lang="ko-KR" altLang="en-US" sz="1400" dirty="0" smtClean="0">
                <a:solidFill>
                  <a:srgbClr val="FF0000"/>
                </a:solidFill>
              </a:rPr>
              <a:t> 비동기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복제하는것임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이게 그대로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VM </a:t>
            </a:r>
            <a:r>
              <a:rPr lang="ko-KR" altLang="en-US" sz="1400" dirty="0" smtClean="0">
                <a:solidFill>
                  <a:srgbClr val="FF0000"/>
                </a:solidFill>
              </a:rPr>
              <a:t>에서 제공하는게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사이트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리커버리임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원본 서버가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온프레미스의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가상머신이</a:t>
            </a:r>
            <a:r>
              <a:rPr lang="ko-KR" altLang="en-US" sz="1400" dirty="0" smtClean="0">
                <a:solidFill>
                  <a:srgbClr val="FF0000"/>
                </a:solidFill>
              </a:rPr>
              <a:t> 아닌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물리서버인</a:t>
            </a:r>
            <a:r>
              <a:rPr lang="ko-KR" altLang="en-US" sz="1400" dirty="0" smtClean="0">
                <a:solidFill>
                  <a:srgbClr val="FF0000"/>
                </a:solidFill>
              </a:rPr>
              <a:t> 경우도 그대로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Site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리커버리</a:t>
            </a:r>
            <a:r>
              <a:rPr lang="ko-KR" altLang="en-US" sz="1400" dirty="0" smtClean="0">
                <a:solidFill>
                  <a:srgbClr val="FF0000"/>
                </a:solidFill>
              </a:rPr>
              <a:t> 사용가능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온프레미스의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가상머신을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에저로</a:t>
            </a:r>
            <a:r>
              <a:rPr lang="ko-KR" altLang="en-US" sz="1400" dirty="0" smtClean="0">
                <a:solidFill>
                  <a:srgbClr val="FF0000"/>
                </a:solidFill>
              </a:rPr>
              <a:t> 복제 구성된 상태에서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VM </a:t>
            </a:r>
            <a:r>
              <a:rPr lang="ko-KR" altLang="en-US" sz="1400" dirty="0" smtClean="0">
                <a:solidFill>
                  <a:srgbClr val="FF0000"/>
                </a:solidFill>
              </a:rPr>
              <a:t>을 끄면 그 자체가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TO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클라우드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VM </a:t>
            </a:r>
            <a:r>
              <a:rPr lang="ko-KR" altLang="en-US" sz="1400" dirty="0" smtClean="0">
                <a:solidFill>
                  <a:srgbClr val="FF0000"/>
                </a:solidFill>
              </a:rPr>
              <a:t>마이그레이션이 되는것과 동일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따라서 사이트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리커버리</a:t>
            </a:r>
            <a:r>
              <a:rPr lang="ko-KR" altLang="en-US" sz="1400" dirty="0" smtClean="0">
                <a:solidFill>
                  <a:srgbClr val="FF0000"/>
                </a:solidFill>
              </a:rPr>
              <a:t> 기능이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재해복구용</a:t>
            </a:r>
            <a:r>
              <a:rPr lang="ko-KR" altLang="en-US" sz="1400" dirty="0" smtClean="0">
                <a:solidFill>
                  <a:srgbClr val="FF0000"/>
                </a:solidFill>
              </a:rPr>
              <a:t> 뿐만 아니라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마이그</a:t>
            </a:r>
            <a:r>
              <a:rPr lang="ko-KR" altLang="en-US" sz="1400" dirty="0" smtClean="0">
                <a:solidFill>
                  <a:srgbClr val="FF0000"/>
                </a:solidFill>
              </a:rPr>
              <a:t> 용도로도 범용적 활용함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01025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1031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6263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881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0035" y="-729205"/>
            <a:ext cx="576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CAF (Cloud Adoption Framework)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055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2809" y="1205142"/>
            <a:ext cx="84495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solidFill>
                  <a:srgbClr val="FF0000"/>
                </a:solidFill>
              </a:rPr>
              <a:t>마이그</a:t>
            </a:r>
            <a:r>
              <a:rPr lang="ko-KR" altLang="en-US" sz="1050" dirty="0" smtClean="0">
                <a:solidFill>
                  <a:srgbClr val="FF0000"/>
                </a:solidFill>
              </a:rPr>
              <a:t>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하기전</a:t>
            </a:r>
            <a:r>
              <a:rPr lang="ko-KR" altLang="en-US" sz="1050" dirty="0" smtClean="0">
                <a:solidFill>
                  <a:srgbClr val="FF0000"/>
                </a:solidFill>
              </a:rPr>
              <a:t>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050" dirty="0" smtClean="0">
                <a:solidFill>
                  <a:srgbClr val="FF0000"/>
                </a:solidFill>
              </a:rPr>
              <a:t> 리소스가 어느정도 성능을 사용하는지</a:t>
            </a:r>
            <a:r>
              <a:rPr lang="en-US" altLang="ko-KR" sz="1050" dirty="0" smtClean="0">
                <a:solidFill>
                  <a:srgbClr val="FF0000"/>
                </a:solidFill>
              </a:rPr>
              <a:t>,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마이그를</a:t>
            </a:r>
            <a:r>
              <a:rPr lang="ko-KR" altLang="en-US" sz="1050" dirty="0" smtClean="0">
                <a:solidFill>
                  <a:srgbClr val="FF0000"/>
                </a:solidFill>
              </a:rPr>
              <a:t>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하기전</a:t>
            </a:r>
            <a:r>
              <a:rPr lang="ko-KR" altLang="en-US" sz="1050" dirty="0" smtClean="0">
                <a:solidFill>
                  <a:srgbClr val="FF0000"/>
                </a:solidFill>
              </a:rPr>
              <a:t> 뭘 확인해야하는지</a:t>
            </a:r>
            <a:r>
              <a:rPr lang="en-US" altLang="ko-KR" sz="1050" dirty="0" smtClean="0">
                <a:solidFill>
                  <a:srgbClr val="FF0000"/>
                </a:solidFill>
              </a:rPr>
              <a:t>,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마이그를</a:t>
            </a:r>
            <a:r>
              <a:rPr lang="ko-KR" altLang="en-US" sz="1050" dirty="0" smtClean="0">
                <a:solidFill>
                  <a:srgbClr val="FF0000"/>
                </a:solidFill>
              </a:rPr>
              <a:t> 실제 할 수 있는지 평가를 해주고</a:t>
            </a:r>
            <a:r>
              <a:rPr lang="en-US" altLang="ko-KR" sz="1050" dirty="0" smtClean="0">
                <a:solidFill>
                  <a:srgbClr val="FF0000"/>
                </a:solidFill>
              </a:rPr>
              <a:t>,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마이그후</a:t>
            </a:r>
            <a:r>
              <a:rPr lang="ko-KR" altLang="en-US" sz="1050" dirty="0" smtClean="0">
                <a:solidFill>
                  <a:srgbClr val="FF0000"/>
                </a:solidFill>
              </a:rPr>
              <a:t> 어느정도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클라우드</a:t>
            </a:r>
            <a:r>
              <a:rPr lang="ko-KR" altLang="en-US" sz="1050" dirty="0" smtClean="0">
                <a:solidFill>
                  <a:srgbClr val="FF0000"/>
                </a:solidFill>
              </a:rPr>
              <a:t> 사용비가 나오는지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예측비용</a:t>
            </a:r>
            <a:r>
              <a:rPr lang="ko-KR" altLang="en-US" sz="1050" dirty="0" smtClean="0">
                <a:solidFill>
                  <a:srgbClr val="FF0000"/>
                </a:solidFill>
              </a:rPr>
              <a:t> 제공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1442" y="2115207"/>
            <a:ext cx="84495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solidFill>
                  <a:srgbClr val="FF0000"/>
                </a:solidFill>
              </a:rPr>
              <a:t>Azur</a:t>
            </a:r>
            <a:r>
              <a:rPr lang="en-US" altLang="ko-KR" sz="1050" dirty="0" smtClean="0">
                <a:solidFill>
                  <a:srgbClr val="FF0000"/>
                </a:solidFill>
              </a:rPr>
              <a:t> Site Recovery </a:t>
            </a:r>
            <a:r>
              <a:rPr lang="ko-KR" altLang="en-US" sz="1050" dirty="0" smtClean="0">
                <a:solidFill>
                  <a:srgbClr val="FF0000"/>
                </a:solidFill>
              </a:rPr>
              <a:t>를 활용해서 마이그레이션 수행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2480" y="3136040"/>
            <a:ext cx="84495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solidFill>
                  <a:srgbClr val="FF0000"/>
                </a:solidFill>
              </a:rPr>
              <a:t>마이그</a:t>
            </a:r>
            <a:r>
              <a:rPr lang="ko-KR" altLang="en-US" sz="1050" dirty="0" smtClean="0">
                <a:solidFill>
                  <a:srgbClr val="FF0000"/>
                </a:solidFill>
              </a:rPr>
              <a:t> 대상이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디비라면</a:t>
            </a:r>
            <a:r>
              <a:rPr lang="ko-KR" altLang="en-US" sz="1050" dirty="0" smtClean="0">
                <a:solidFill>
                  <a:srgbClr val="FF0000"/>
                </a:solidFill>
              </a:rPr>
              <a:t> 각기 다른 </a:t>
            </a:r>
            <a:r>
              <a:rPr lang="en-US" altLang="ko-KR" sz="1050" dirty="0" smtClean="0">
                <a:solidFill>
                  <a:srgbClr val="FF0000"/>
                </a:solidFill>
              </a:rPr>
              <a:t>Production </a:t>
            </a:r>
            <a:r>
              <a:rPr lang="ko-KR" altLang="en-US" sz="1050" dirty="0" smtClean="0">
                <a:solidFill>
                  <a:srgbClr val="FF0000"/>
                </a:solidFill>
              </a:rPr>
              <a:t>일 것이므로 각 제품별 자체 전용 마이그레이션 도구를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활용해야함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r>
              <a:rPr lang="ko-KR" altLang="en-US" sz="1050" dirty="0" smtClean="0">
                <a:solidFill>
                  <a:srgbClr val="FF0000"/>
                </a:solidFill>
              </a:rPr>
              <a:t>또는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온프레미스에서</a:t>
            </a:r>
            <a:r>
              <a:rPr lang="ko-KR" altLang="en-US" sz="1050" dirty="0" smtClean="0">
                <a:solidFill>
                  <a:srgbClr val="FF0000"/>
                </a:solidFill>
              </a:rPr>
              <a:t> </a:t>
            </a:r>
            <a:r>
              <a:rPr lang="en-US" altLang="ko-KR" sz="1050" dirty="0" smtClean="0">
                <a:solidFill>
                  <a:srgbClr val="FF0000"/>
                </a:solidFill>
              </a:rPr>
              <a:t>DB </a:t>
            </a:r>
            <a:r>
              <a:rPr lang="ko-KR" altLang="en-US" sz="1050" dirty="0" smtClean="0">
                <a:solidFill>
                  <a:srgbClr val="FF0000"/>
                </a:solidFill>
              </a:rPr>
              <a:t>가 </a:t>
            </a:r>
            <a:r>
              <a:rPr lang="en-US" altLang="ko-KR" sz="1050" dirty="0" smtClean="0">
                <a:solidFill>
                  <a:srgbClr val="FF0000"/>
                </a:solidFill>
              </a:rPr>
              <a:t>VM </a:t>
            </a:r>
            <a:r>
              <a:rPr lang="ko-KR" altLang="en-US" sz="1050" dirty="0" smtClean="0">
                <a:solidFill>
                  <a:srgbClr val="FF0000"/>
                </a:solidFill>
              </a:rPr>
              <a:t>에서 구동중인 경우는 </a:t>
            </a:r>
            <a:r>
              <a:rPr lang="en-US" altLang="ko-KR" sz="1050" dirty="0" smtClean="0">
                <a:solidFill>
                  <a:srgbClr val="FF0000"/>
                </a:solidFill>
              </a:rPr>
              <a:t>Azure Site Recovery </a:t>
            </a:r>
            <a:r>
              <a:rPr lang="ko-KR" altLang="en-US" sz="1050" dirty="0" smtClean="0">
                <a:solidFill>
                  <a:srgbClr val="FF0000"/>
                </a:solidFill>
              </a:rPr>
              <a:t>를 통해 </a:t>
            </a:r>
            <a:r>
              <a:rPr lang="en-US" altLang="ko-KR" sz="1050" dirty="0" smtClean="0">
                <a:solidFill>
                  <a:srgbClr val="FF0000"/>
                </a:solidFill>
              </a:rPr>
              <a:t>IaaS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마이그</a:t>
            </a:r>
            <a:r>
              <a:rPr lang="ko-KR" altLang="en-US" sz="1050" dirty="0" smtClean="0">
                <a:solidFill>
                  <a:srgbClr val="FF0000"/>
                </a:solidFill>
              </a:rPr>
              <a:t> 가능</a:t>
            </a:r>
            <a:endParaRPr lang="en-US" altLang="ko-KR" sz="1050" dirty="0" smtClean="0">
              <a:solidFill>
                <a:srgbClr val="FF0000"/>
              </a:solidFill>
            </a:endParaRPr>
          </a:p>
          <a:p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4910" y="4079420"/>
            <a:ext cx="84495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050" dirty="0" smtClean="0">
                <a:solidFill>
                  <a:srgbClr val="FF0000"/>
                </a:solidFill>
              </a:rPr>
              <a:t> </a:t>
            </a:r>
            <a:r>
              <a:rPr lang="en-US" altLang="ko-KR" sz="1050" dirty="0" err="1" smtClean="0">
                <a:solidFill>
                  <a:srgbClr val="FF0000"/>
                </a:solidFill>
              </a:rPr>
              <a:t>db</a:t>
            </a:r>
            <a:r>
              <a:rPr lang="ko-KR" altLang="en-US" sz="1050" dirty="0" smtClean="0">
                <a:solidFill>
                  <a:srgbClr val="FF0000"/>
                </a:solidFill>
              </a:rPr>
              <a:t>를 </a:t>
            </a:r>
            <a:r>
              <a:rPr lang="en-US" altLang="ko-KR" sz="1050" dirty="0" err="1" smtClean="0">
                <a:solidFill>
                  <a:srgbClr val="FF0000"/>
                </a:solidFill>
              </a:rPr>
              <a:t>paas</a:t>
            </a:r>
            <a:r>
              <a:rPr lang="en-US" altLang="ko-KR" sz="1050" dirty="0" smtClean="0">
                <a:solidFill>
                  <a:srgbClr val="FF0000"/>
                </a:solidFill>
              </a:rPr>
              <a:t> </a:t>
            </a:r>
            <a:r>
              <a:rPr lang="ko-KR" altLang="en-US" sz="1050" dirty="0" smtClean="0">
                <a:solidFill>
                  <a:srgbClr val="FF0000"/>
                </a:solidFill>
              </a:rPr>
              <a:t>식의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디비로</a:t>
            </a:r>
            <a:r>
              <a:rPr lang="ko-KR" altLang="en-US" sz="1050" dirty="0" smtClean="0">
                <a:solidFill>
                  <a:srgbClr val="FF0000"/>
                </a:solidFill>
              </a:rPr>
              <a:t> 옮기려면 </a:t>
            </a:r>
            <a:r>
              <a:rPr lang="en-US" altLang="ko-KR" sz="1050" dirty="0" smtClean="0">
                <a:solidFill>
                  <a:srgbClr val="FF0000"/>
                </a:solidFill>
              </a:rPr>
              <a:t>Azure DMS </a:t>
            </a:r>
            <a:r>
              <a:rPr lang="ko-KR" altLang="en-US" sz="1050" dirty="0" smtClean="0">
                <a:solidFill>
                  <a:srgbClr val="FF0000"/>
                </a:solidFill>
              </a:rPr>
              <a:t>도구 </a:t>
            </a:r>
            <a:r>
              <a:rPr lang="ko-KR" altLang="en-US" sz="1050" dirty="0" err="1" smtClean="0">
                <a:solidFill>
                  <a:srgbClr val="FF0000"/>
                </a:solidFill>
              </a:rPr>
              <a:t>활용해야함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4910" y="4868124"/>
            <a:ext cx="84495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050" dirty="0" smtClean="0">
                <a:solidFill>
                  <a:srgbClr val="FF0000"/>
                </a:solidFill>
              </a:rPr>
              <a:t> 웹을 </a:t>
            </a:r>
            <a:r>
              <a:rPr lang="en-US" altLang="ko-KR" sz="1050" dirty="0" smtClean="0">
                <a:solidFill>
                  <a:srgbClr val="FF0000"/>
                </a:solidFill>
              </a:rPr>
              <a:t>Azure App service </a:t>
            </a:r>
            <a:r>
              <a:rPr lang="ko-KR" altLang="en-US" sz="1050" dirty="0" smtClean="0">
                <a:solidFill>
                  <a:srgbClr val="FF0000"/>
                </a:solidFill>
              </a:rPr>
              <a:t>로 옮기는 경우에도 </a:t>
            </a:r>
            <a:r>
              <a:rPr lang="en-US" altLang="ko-KR" sz="1050" dirty="0" smtClean="0">
                <a:solidFill>
                  <a:srgbClr val="FF0000"/>
                </a:solidFill>
              </a:rPr>
              <a:t>Web App </a:t>
            </a:r>
            <a:r>
              <a:rPr lang="ko-KR" altLang="en-US" sz="1050" dirty="0" smtClean="0">
                <a:solidFill>
                  <a:srgbClr val="FF0000"/>
                </a:solidFill>
              </a:rPr>
              <a:t>평가도구 사용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4602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926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69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3463" y="-385763"/>
            <a:ext cx="14258925" cy="76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7236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4096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079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277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930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30667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08219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9284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703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0833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03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088" y="-604838"/>
            <a:ext cx="14354175" cy="80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8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988" y="-395288"/>
            <a:ext cx="14277975" cy="764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0209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065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1538" y="-185738"/>
            <a:ext cx="13935075" cy="7229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0020" y="4059295"/>
            <a:ext cx="4327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Azure Service Fabric : 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컨테이너 오케스트레이션을 할 수 있는 기능 제공 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쿠버네티스처럼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서드파티나</a:t>
            </a:r>
            <a:r>
              <a:rPr lang="ko-KR" altLang="en-US" sz="1400" dirty="0" smtClean="0">
                <a:solidFill>
                  <a:srgbClr val="FF0000"/>
                </a:solidFill>
              </a:rPr>
              <a:t> 많이 사용되던 기존 제품을 오케스트레이션 할 때 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23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088" y="-381000"/>
            <a:ext cx="1435417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3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2038" y="-381000"/>
            <a:ext cx="14316075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69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850" y="-395288"/>
            <a:ext cx="14363700" cy="7648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81013" y="775504"/>
            <a:ext cx="395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외울 </a:t>
            </a:r>
            <a:r>
              <a:rPr lang="ko-KR" altLang="en-US" dirty="0" err="1" smtClean="0">
                <a:solidFill>
                  <a:srgbClr val="FF0000"/>
                </a:solidFill>
              </a:rPr>
              <a:t>필요없음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68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988" y="-371475"/>
            <a:ext cx="14277975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63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2038" y="-338138"/>
            <a:ext cx="14316075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24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0" y="-366713"/>
            <a:ext cx="14287500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0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3938" y="-361950"/>
            <a:ext cx="14239875" cy="7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21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9650" y="-352425"/>
            <a:ext cx="142113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9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4900" y="-619125"/>
            <a:ext cx="14401800" cy="80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98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413" y="-366713"/>
            <a:ext cx="14220825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46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788" y="-357188"/>
            <a:ext cx="14125575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6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413" y="-357188"/>
            <a:ext cx="14220825" cy="7572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9" y="615387"/>
            <a:ext cx="12871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VM </a:t>
            </a:r>
            <a:r>
              <a:rPr lang="ko-KR" altLang="en-US" dirty="0" smtClean="0">
                <a:solidFill>
                  <a:srgbClr val="FF0000"/>
                </a:solidFill>
              </a:rPr>
              <a:t>은 새로운 </a:t>
            </a:r>
            <a:r>
              <a:rPr lang="en-US" altLang="ko-KR" dirty="0" smtClean="0">
                <a:solidFill>
                  <a:srgbClr val="FF0000"/>
                </a:solidFill>
              </a:rPr>
              <a:t>VM </a:t>
            </a:r>
            <a:r>
              <a:rPr lang="ko-KR" altLang="en-US" dirty="0" smtClean="0">
                <a:solidFill>
                  <a:srgbClr val="FF0000"/>
                </a:solidFill>
              </a:rPr>
              <a:t>스케일링 추가될 때 수분 소요됨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컨테이너는 수초</a:t>
            </a:r>
            <a:r>
              <a:rPr lang="en-US" altLang="ko-KR" dirty="0" smtClean="0">
                <a:solidFill>
                  <a:srgbClr val="FF0000"/>
                </a:solidFill>
              </a:rPr>
              <a:t>~</a:t>
            </a:r>
            <a:r>
              <a:rPr lang="ko-KR" altLang="en-US" dirty="0" err="1" smtClean="0">
                <a:solidFill>
                  <a:srgbClr val="FF0000"/>
                </a:solidFill>
              </a:rPr>
              <a:t>수십초</a:t>
            </a:r>
            <a:r>
              <a:rPr lang="ko-KR" altLang="en-US" dirty="0" smtClean="0">
                <a:solidFill>
                  <a:srgbClr val="FF0000"/>
                </a:solidFill>
              </a:rPr>
              <a:t> 내 스케일링 추가됨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이러한 속돠이때문에 컨테이너를 많이 사용하려는 추세임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Azure </a:t>
            </a:r>
            <a:r>
              <a:rPr lang="ko-KR" altLang="en-US" dirty="0" smtClean="0">
                <a:solidFill>
                  <a:srgbClr val="FF0000"/>
                </a:solidFill>
              </a:rPr>
              <a:t>컨테이너는 </a:t>
            </a:r>
            <a:r>
              <a:rPr lang="ko-KR" altLang="en-US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VM </a:t>
            </a:r>
            <a:r>
              <a:rPr lang="ko-KR" altLang="en-US" dirty="0" smtClean="0">
                <a:solidFill>
                  <a:srgbClr val="FF0000"/>
                </a:solidFill>
              </a:rPr>
              <a:t>내 이미 </a:t>
            </a:r>
            <a:r>
              <a:rPr lang="en-US" altLang="ko-KR" dirty="0" err="1" smtClean="0">
                <a:solidFill>
                  <a:srgbClr val="FF0000"/>
                </a:solidFill>
              </a:rPr>
              <a:t>docker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같은 플랫폼이 </a:t>
            </a:r>
            <a:r>
              <a:rPr lang="ko-KR" altLang="en-US" dirty="0" err="1" smtClean="0">
                <a:solidFill>
                  <a:srgbClr val="FF0000"/>
                </a:solidFill>
              </a:rPr>
              <a:t>설치되있고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그 위에 컨테이너를 </a:t>
            </a:r>
            <a:r>
              <a:rPr lang="ko-KR" altLang="en-US" dirty="0" err="1" smtClean="0">
                <a:solidFill>
                  <a:srgbClr val="FF0000"/>
                </a:solidFill>
              </a:rPr>
              <a:t>생성하는것임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사용자가 </a:t>
            </a:r>
            <a:r>
              <a:rPr lang="ko-KR" altLang="en-US" dirty="0" err="1" smtClean="0">
                <a:solidFill>
                  <a:srgbClr val="FF0000"/>
                </a:solidFill>
              </a:rPr>
              <a:t>에저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VM </a:t>
            </a:r>
            <a:r>
              <a:rPr lang="ko-KR" altLang="en-US" dirty="0" smtClean="0">
                <a:solidFill>
                  <a:srgbClr val="FF0000"/>
                </a:solidFill>
              </a:rPr>
              <a:t>이나 </a:t>
            </a:r>
            <a:r>
              <a:rPr lang="en-US" altLang="ko-KR" dirty="0" err="1" smtClean="0">
                <a:solidFill>
                  <a:srgbClr val="FF0000"/>
                </a:solidFill>
              </a:rPr>
              <a:t>docker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등을 설치하지 않고 컨테이너만 관리하면 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95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700" y="-533400"/>
            <a:ext cx="14249400" cy="792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44010" y="4594508"/>
            <a:ext cx="59146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컨테이너가 하나가 아니라 여러 개로 구성되어야 할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경우 상호 </a:t>
            </a:r>
            <a:r>
              <a:rPr lang="ko-KR" altLang="en-US" dirty="0" err="1" smtClean="0">
                <a:solidFill>
                  <a:srgbClr val="FF0000"/>
                </a:solidFill>
              </a:rPr>
              <a:t>컨테이너간</a:t>
            </a:r>
            <a:r>
              <a:rPr lang="ko-KR" altLang="en-US" dirty="0" smtClean="0">
                <a:solidFill>
                  <a:srgbClr val="FF0000"/>
                </a:solidFill>
              </a:rPr>
              <a:t> 통신도 되어야하므로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컨테이너 오케스트레이션 도구 활용 필요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Azure Container Instance </a:t>
            </a:r>
            <a:r>
              <a:rPr lang="ko-KR" altLang="en-US" dirty="0" smtClean="0">
                <a:solidFill>
                  <a:srgbClr val="FF0000"/>
                </a:solidFill>
              </a:rPr>
              <a:t>는 독립된 단일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컨테이너만 구동할 경우 사용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다른 </a:t>
            </a:r>
            <a:r>
              <a:rPr lang="ko-KR" altLang="en-US" dirty="0" err="1" smtClean="0">
                <a:solidFill>
                  <a:srgbClr val="FF0000"/>
                </a:solidFill>
              </a:rPr>
              <a:t>인스턴스간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통신연동</a:t>
            </a:r>
            <a:r>
              <a:rPr lang="ko-KR" altLang="en-US" dirty="0" smtClean="0">
                <a:solidFill>
                  <a:srgbClr val="FF0000"/>
                </a:solidFill>
              </a:rPr>
              <a:t> 필요 없는 경우 적합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217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8225" y="-571500"/>
            <a:ext cx="14268450" cy="800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6201" y="4479529"/>
            <a:ext cx="696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기존 컨테이너를 </a:t>
            </a:r>
            <a:r>
              <a:rPr lang="en-US" altLang="ko-KR" dirty="0" smtClean="0">
                <a:solidFill>
                  <a:srgbClr val="FF0000"/>
                </a:solidFill>
              </a:rPr>
              <a:t>Scale up </a:t>
            </a:r>
            <a:r>
              <a:rPr lang="ko-KR" altLang="en-US" dirty="0" smtClean="0">
                <a:solidFill>
                  <a:srgbClr val="FF0000"/>
                </a:solidFill>
              </a:rPr>
              <a:t>할 수 </a:t>
            </a:r>
            <a:r>
              <a:rPr lang="ko-KR" altLang="en-US" dirty="0" err="1" smtClean="0">
                <a:solidFill>
                  <a:srgbClr val="FF0000"/>
                </a:solidFill>
              </a:rPr>
              <a:t>없다는것이고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err="1" smtClean="0">
                <a:solidFill>
                  <a:srgbClr val="FF0000"/>
                </a:solidFill>
              </a:rPr>
              <a:t>스펙확장</a:t>
            </a:r>
            <a:r>
              <a:rPr lang="en-US" altLang="ko-KR" dirty="0" smtClean="0">
                <a:solidFill>
                  <a:srgbClr val="FF0000"/>
                </a:solidFill>
              </a:rPr>
              <a:t>), Scale out </a:t>
            </a:r>
            <a:r>
              <a:rPr lang="ko-KR" altLang="en-US" dirty="0" smtClean="0">
                <a:solidFill>
                  <a:srgbClr val="FF0000"/>
                </a:solidFill>
              </a:rPr>
              <a:t>으로 컨테이너 추가 가능하다는 의미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60118" y="5536523"/>
            <a:ext cx="6967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MSA</a:t>
            </a:r>
            <a:r>
              <a:rPr lang="ko-KR" altLang="en-US" dirty="0" smtClean="0">
                <a:solidFill>
                  <a:srgbClr val="FF0000"/>
                </a:solidFill>
              </a:rPr>
              <a:t>는 여러 컨테이너가 각 </a:t>
            </a:r>
            <a:r>
              <a:rPr lang="ko-KR" altLang="en-US" dirty="0" err="1" smtClean="0">
                <a:solidFill>
                  <a:srgbClr val="FF0000"/>
                </a:solidFill>
              </a:rPr>
              <a:t>모듈별로</a:t>
            </a:r>
            <a:r>
              <a:rPr lang="ko-KR" altLang="en-US" dirty="0" smtClean="0">
                <a:solidFill>
                  <a:srgbClr val="FF0000"/>
                </a:solidFill>
              </a:rPr>
              <a:t> 기능하고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개별 업그레이드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수행할 수 있으나</a:t>
            </a:r>
            <a:r>
              <a:rPr lang="en-US" altLang="ko-KR" dirty="0" smtClean="0">
                <a:solidFill>
                  <a:srgbClr val="FF0000"/>
                </a:solidFill>
              </a:rPr>
              <a:t>, Azure </a:t>
            </a:r>
            <a:r>
              <a:rPr lang="ko-KR" altLang="en-US" dirty="0" smtClean="0">
                <a:solidFill>
                  <a:srgbClr val="FF0000"/>
                </a:solidFill>
              </a:rPr>
              <a:t>컨테이너 인스턴스만 독자적으로 놓고 보면 </a:t>
            </a:r>
            <a:r>
              <a:rPr lang="en-US" altLang="ko-KR" dirty="0" smtClean="0">
                <a:solidFill>
                  <a:srgbClr val="FF0000"/>
                </a:solidFill>
              </a:rPr>
              <a:t>MSA </a:t>
            </a:r>
            <a:r>
              <a:rPr lang="ko-KR" altLang="en-US" dirty="0" smtClean="0">
                <a:solidFill>
                  <a:srgbClr val="FF0000"/>
                </a:solidFill>
              </a:rPr>
              <a:t>와 같은 용도로 </a:t>
            </a:r>
            <a:r>
              <a:rPr lang="ko-KR" altLang="en-US" dirty="0" err="1" smtClean="0">
                <a:solidFill>
                  <a:srgbClr val="FF0000"/>
                </a:solidFill>
              </a:rPr>
              <a:t>사용되진</a:t>
            </a:r>
            <a:r>
              <a:rPr lang="ko-KR" altLang="en-US" dirty="0" smtClean="0">
                <a:solidFill>
                  <a:srgbClr val="FF0000"/>
                </a:solidFill>
              </a:rPr>
              <a:t> 않고 이를 구현하려면 </a:t>
            </a:r>
            <a:r>
              <a:rPr lang="en-US" altLang="ko-KR" dirty="0" smtClean="0">
                <a:solidFill>
                  <a:srgbClr val="FF0000"/>
                </a:solidFill>
              </a:rPr>
              <a:t>K8S </a:t>
            </a:r>
            <a:r>
              <a:rPr lang="ko-KR" altLang="en-US" dirty="0" smtClean="0">
                <a:solidFill>
                  <a:srgbClr val="FF0000"/>
                </a:solidFill>
              </a:rPr>
              <a:t>와 같이 사용해야함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05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3463" y="-533400"/>
            <a:ext cx="14258925" cy="792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7614" y="3105834"/>
            <a:ext cx="608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</a:rPr>
              <a:t>Os</a:t>
            </a:r>
            <a:r>
              <a:rPr lang="ko-KR" altLang="en-US" sz="1400" dirty="0" smtClean="0">
                <a:solidFill>
                  <a:srgbClr val="FF0000"/>
                </a:solidFill>
              </a:rPr>
              <a:t>가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liunx</a:t>
            </a:r>
            <a:r>
              <a:rPr lang="ko-KR" altLang="en-US" sz="1400" dirty="0" smtClean="0">
                <a:solidFill>
                  <a:srgbClr val="FF0000"/>
                </a:solidFill>
              </a:rPr>
              <a:t>면 컨테이너도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linux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만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만들수</a:t>
            </a:r>
            <a:r>
              <a:rPr lang="ko-KR" altLang="en-US" sz="1400" dirty="0" smtClean="0">
                <a:solidFill>
                  <a:srgbClr val="FF0000"/>
                </a:solidFill>
              </a:rPr>
              <a:t> 있고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NT</a:t>
            </a:r>
            <a:r>
              <a:rPr lang="ko-KR" altLang="en-US" sz="1400" dirty="0" smtClean="0">
                <a:solidFill>
                  <a:srgbClr val="FF0000"/>
                </a:solidFill>
              </a:rPr>
              <a:t>면 컨테이너도 </a:t>
            </a:r>
            <a:r>
              <a:rPr lang="en-US" altLang="ko-KR" sz="1400" dirty="0" smtClean="0">
                <a:solidFill>
                  <a:srgbClr val="FF0000"/>
                </a:solidFill>
              </a:rPr>
              <a:t>NT (OS</a:t>
            </a:r>
            <a:r>
              <a:rPr lang="ko-KR" altLang="en-US" sz="1400" dirty="0" smtClean="0">
                <a:solidFill>
                  <a:srgbClr val="FF0000"/>
                </a:solidFill>
              </a:rPr>
              <a:t>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유저영역이</a:t>
            </a:r>
            <a:r>
              <a:rPr lang="ko-KR" altLang="en-US" sz="1400" dirty="0" smtClean="0">
                <a:solidFill>
                  <a:srgbClr val="FF0000"/>
                </a:solidFill>
              </a:rPr>
              <a:t> 컨테이너이므로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87613" y="4379788"/>
            <a:ext cx="608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K8S </a:t>
            </a:r>
            <a:r>
              <a:rPr lang="ko-KR" altLang="en-US" sz="1400" dirty="0" smtClean="0">
                <a:solidFill>
                  <a:srgbClr val="FF0000"/>
                </a:solidFill>
              </a:rPr>
              <a:t>서비스는 오케스트레이션 도구를 지원하므로 여러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컨테이너간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통신 및 연동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구성가능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49291" y="6176963"/>
            <a:ext cx="3910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RTO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수십초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~ </a:t>
            </a:r>
            <a:r>
              <a:rPr lang="ko-KR" altLang="en-US" sz="1400" dirty="0" smtClean="0">
                <a:solidFill>
                  <a:srgbClr val="FF0000"/>
                </a:solidFill>
              </a:rPr>
              <a:t>수분 내지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수십분</a:t>
            </a:r>
            <a:r>
              <a:rPr lang="ko-KR" altLang="en-US" sz="1400" dirty="0" smtClean="0">
                <a:solidFill>
                  <a:srgbClr val="FF0000"/>
                </a:solidFill>
              </a:rPr>
              <a:t> 소요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Actove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노드의 구동 서비스를 </a:t>
            </a:r>
            <a:r>
              <a:rPr lang="en-US" altLang="ko-KR" sz="1400" dirty="0" smtClean="0">
                <a:solidFill>
                  <a:srgbClr val="FF0000"/>
                </a:solidFill>
              </a:rPr>
              <a:t>Standby </a:t>
            </a:r>
            <a:r>
              <a:rPr lang="ko-KR" altLang="en-US" sz="1400" dirty="0" smtClean="0">
                <a:solidFill>
                  <a:srgbClr val="FF0000"/>
                </a:solidFill>
              </a:rPr>
              <a:t>로 이관해서 넘겨주는 방식이 기본 사상으로 깔림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033464" y="6381772"/>
            <a:ext cx="98649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컨테이너 호스트는 장애 발생시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장애발생한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호스트의 컨테이너를 다른 컨테이너로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Failover </a:t>
            </a:r>
            <a:r>
              <a:rPr lang="ko-KR" altLang="en-US" sz="1400" dirty="0" smtClean="0">
                <a:solidFill>
                  <a:srgbClr val="FF0000"/>
                </a:solidFill>
              </a:rPr>
              <a:t>시키는게 아니라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그냥 다른 정상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호스트에서 컨테이너를 새로 만들어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구동시킴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(RTO </a:t>
            </a:r>
            <a:r>
              <a:rPr lang="ko-KR" altLang="en-US" sz="1400" dirty="0" smtClean="0">
                <a:solidFill>
                  <a:srgbClr val="FF0000"/>
                </a:solidFill>
              </a:rPr>
              <a:t>는 훨씬 단축됨</a:t>
            </a:r>
            <a:r>
              <a:rPr lang="en-US" altLang="ko-KR" sz="1400" dirty="0" smtClean="0">
                <a:solidFill>
                  <a:srgbClr val="FF0000"/>
                </a:solidFill>
              </a:rPr>
              <a:t>)…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오케스트레이터가</a:t>
            </a:r>
            <a:r>
              <a:rPr lang="ko-KR" altLang="en-US" sz="1400" dirty="0" smtClean="0">
                <a:solidFill>
                  <a:srgbClr val="FF0000"/>
                </a:solidFill>
              </a:rPr>
              <a:t> 옮기는게 아니고 다시 만드는게 핵심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장애 컨테이너에서 기록하던 파일같은 경우는 모두 소실될 수 있기 때문에 디스크볼륨은 외부 저장소에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배치시켜야함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117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2513" y="-552450"/>
            <a:ext cx="14297025" cy="796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879677" y="4749439"/>
            <a:ext cx="6088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K8S : </a:t>
            </a:r>
            <a:r>
              <a:rPr lang="ko-KR" altLang="en-US" sz="1400" dirty="0" smtClean="0">
                <a:solidFill>
                  <a:srgbClr val="FF0000"/>
                </a:solidFill>
              </a:rPr>
              <a:t>컨테이너 오케스트레이션 도구의 거의 표준과 같이 업계에서 인식됨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980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700" y="-549738"/>
            <a:ext cx="14249400" cy="7934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861352" y="973327"/>
            <a:ext cx="608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K8S</a:t>
            </a:r>
            <a:r>
              <a:rPr lang="ko-KR" altLang="en-US" sz="1400" dirty="0" smtClean="0">
                <a:solidFill>
                  <a:srgbClr val="FF0000"/>
                </a:solidFill>
              </a:rPr>
              <a:t>가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컨테이너 오케스트레이션 도구의 거의 표준과 같이 업계에서 인식되다 보니 거의 대부분의 </a:t>
            </a:r>
            <a:r>
              <a:rPr lang="en-US" altLang="ko-KR" sz="1400" dirty="0" smtClean="0">
                <a:solidFill>
                  <a:srgbClr val="FF0000"/>
                </a:solidFill>
              </a:rPr>
              <a:t>CSP </a:t>
            </a:r>
            <a:r>
              <a:rPr lang="ko-KR" altLang="en-US" sz="1400" dirty="0" smtClean="0">
                <a:solidFill>
                  <a:srgbClr val="FF0000"/>
                </a:solidFill>
              </a:rPr>
              <a:t>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오케스트레이터션을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K8S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69481" y="-551550"/>
            <a:ext cx="6769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오케스트레이션이란</a:t>
            </a:r>
            <a:r>
              <a:rPr lang="en-US" altLang="ko-KR" sz="1400" dirty="0" smtClean="0">
                <a:solidFill>
                  <a:srgbClr val="FF0000"/>
                </a:solidFill>
              </a:rPr>
              <a:t>? 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스케줄링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어떤 컨테이너 호스트에 컨테이너를 실행할지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결정하는것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          </a:t>
            </a:r>
            <a:r>
              <a:rPr lang="ko-KR" altLang="en-US" sz="1400" dirty="0" smtClean="0">
                <a:solidFill>
                  <a:srgbClr val="FF0000"/>
                </a:solidFill>
              </a:rPr>
              <a:t>컨테이너가 올라갈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최적희</a:t>
            </a:r>
            <a:r>
              <a:rPr lang="ko-KR" altLang="en-US" sz="1400" dirty="0" smtClean="0">
                <a:solidFill>
                  <a:srgbClr val="FF0000"/>
                </a:solidFill>
              </a:rPr>
              <a:t> 호스트를 선정하는 절차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필터링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컨테이너가 </a:t>
            </a:r>
            <a:r>
              <a:rPr lang="en-US" altLang="ko-KR" sz="1400" dirty="0" smtClean="0">
                <a:solidFill>
                  <a:srgbClr val="FF0000"/>
                </a:solidFill>
              </a:rPr>
              <a:t>GPU </a:t>
            </a:r>
            <a:r>
              <a:rPr lang="ko-KR" altLang="en-US" sz="1400" dirty="0" smtClean="0">
                <a:solidFill>
                  <a:srgbClr val="FF0000"/>
                </a:solidFill>
              </a:rPr>
              <a:t>필요</a:t>
            </a:r>
            <a:r>
              <a:rPr lang="en-US" altLang="ko-KR" sz="1400" dirty="0" smtClean="0">
                <a:solidFill>
                  <a:srgbClr val="FF0000"/>
                </a:solidFill>
              </a:rPr>
              <a:t>, CPU 2core, </a:t>
            </a:r>
            <a:r>
              <a:rPr lang="ko-KR" altLang="en-US" sz="1400" dirty="0" smtClean="0">
                <a:solidFill>
                  <a:srgbClr val="FF0000"/>
                </a:solidFill>
              </a:rPr>
              <a:t>메모리 </a:t>
            </a:r>
            <a:r>
              <a:rPr lang="en-US" altLang="ko-KR" sz="1400" dirty="0" smtClean="0">
                <a:solidFill>
                  <a:srgbClr val="FF0000"/>
                </a:solidFill>
              </a:rPr>
              <a:t>8G </a:t>
            </a:r>
            <a:r>
              <a:rPr lang="ko-KR" altLang="en-US" sz="1400" dirty="0" smtClean="0">
                <a:solidFill>
                  <a:srgbClr val="FF0000"/>
                </a:solidFill>
              </a:rPr>
              <a:t>와 같이 특정 요구사항이 필요한 컨테이너일 경우 이를 만족시키는 호스트를 필터링하는 절차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861352" y="-525414"/>
            <a:ext cx="6769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K8S </a:t>
            </a:r>
            <a:r>
              <a:rPr lang="ko-KR" altLang="en-US" sz="1400" dirty="0" smtClean="0">
                <a:solidFill>
                  <a:srgbClr val="FF0000"/>
                </a:solidFill>
              </a:rPr>
              <a:t>는 구글이 처음 만들었다가 프로젝트팀에 공유하면서 오픈소스화됨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80374" y="5095844"/>
            <a:ext cx="608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= Private </a:t>
            </a:r>
            <a:r>
              <a:rPr lang="ko-KR" altLang="en-US" sz="1400" dirty="0" smtClean="0">
                <a:solidFill>
                  <a:srgbClr val="FF0000"/>
                </a:solidFill>
              </a:rPr>
              <a:t>컨테이너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레포지토리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&lt;-&gt;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도커허브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(Public </a:t>
            </a:r>
            <a:r>
              <a:rPr lang="ko-KR" altLang="en-US" sz="1400" dirty="0" smtClean="0">
                <a:solidFill>
                  <a:srgbClr val="FF0000"/>
                </a:solidFill>
              </a:rPr>
              <a:t>컨테이너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레포지토리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9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9650" y="-552450"/>
            <a:ext cx="14211300" cy="796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7976" y="3584607"/>
            <a:ext cx="102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외장볼륨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6285" y="2338624"/>
            <a:ext cx="102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컨테이너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(pod)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83302" y="4238801"/>
            <a:ext cx="318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자체 스토리지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복제기능</a:t>
            </a:r>
            <a:r>
              <a:rPr lang="ko-KR" altLang="en-US" sz="1400" dirty="0" smtClean="0">
                <a:solidFill>
                  <a:srgbClr val="FF0000"/>
                </a:solidFill>
              </a:rPr>
              <a:t> 활용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7646" y="5166705"/>
            <a:ext cx="318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= 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자체 스토리지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복제기능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6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413" y="-538163"/>
            <a:ext cx="14220825" cy="79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1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-585788"/>
            <a:ext cx="14325600" cy="80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02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413" y="-514350"/>
            <a:ext cx="14220825" cy="788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2466" y="4680568"/>
            <a:ext cx="318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= 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자체 스토리지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복제기능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919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700" y="-576263"/>
            <a:ext cx="14249400" cy="8010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8395" y="-153889"/>
            <a:ext cx="432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소스코딩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베이스로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작업절차</a:t>
            </a:r>
            <a:r>
              <a:rPr lang="ko-KR" altLang="en-US" sz="1400" dirty="0" smtClean="0">
                <a:solidFill>
                  <a:srgbClr val="FF0000"/>
                </a:solidFill>
              </a:rPr>
              <a:t> 구성 가능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개발자 친화적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709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3938" y="-585788"/>
            <a:ext cx="14239875" cy="8029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8395" y="-153889"/>
            <a:ext cx="318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UI </a:t>
            </a:r>
            <a:r>
              <a:rPr lang="ko-KR" altLang="en-US" sz="1400" dirty="0" smtClean="0">
                <a:solidFill>
                  <a:srgbClr val="FF0000"/>
                </a:solidFill>
              </a:rPr>
              <a:t>베이스로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작업절차</a:t>
            </a:r>
            <a:r>
              <a:rPr lang="ko-KR" altLang="en-US" sz="1400" dirty="0" smtClean="0">
                <a:solidFill>
                  <a:srgbClr val="FF0000"/>
                </a:solidFill>
              </a:rPr>
              <a:t> 구성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275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125" y="-533400"/>
            <a:ext cx="14192250" cy="792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8395" y="-153889"/>
            <a:ext cx="4327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이미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만들어져있는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로직을</a:t>
            </a:r>
            <a:r>
              <a:rPr lang="ko-KR" altLang="en-US" sz="1400" dirty="0" smtClean="0">
                <a:solidFill>
                  <a:srgbClr val="FF0000"/>
                </a:solidFill>
              </a:rPr>
              <a:t> 가져다 쓸 경우 </a:t>
            </a:r>
            <a:r>
              <a:rPr lang="en-US" altLang="ko-KR" sz="1400" dirty="0" smtClean="0">
                <a:solidFill>
                  <a:srgbClr val="FF0000"/>
                </a:solidFill>
              </a:rPr>
              <a:t>Logic Apps </a:t>
            </a:r>
            <a:r>
              <a:rPr lang="ko-KR" altLang="en-US" sz="1400" dirty="0" smtClean="0">
                <a:solidFill>
                  <a:srgbClr val="FF0000"/>
                </a:solidFill>
              </a:rPr>
              <a:t>활용이 유리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새로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로직을</a:t>
            </a:r>
            <a:r>
              <a:rPr lang="ko-KR" altLang="en-US" sz="1400" dirty="0" smtClean="0">
                <a:solidFill>
                  <a:srgbClr val="FF0000"/>
                </a:solidFill>
              </a:rPr>
              <a:t> 설계하거나 신규개발 비중이 높을 경우 </a:t>
            </a:r>
            <a:r>
              <a:rPr lang="en-US" altLang="ko-KR" sz="1400" dirty="0" smtClean="0">
                <a:solidFill>
                  <a:srgbClr val="FF0000"/>
                </a:solidFill>
              </a:rPr>
              <a:t>Functions </a:t>
            </a:r>
            <a:r>
              <a:rPr lang="ko-KR" altLang="en-US" sz="1400" dirty="0" smtClean="0">
                <a:solidFill>
                  <a:srgbClr val="FF0000"/>
                </a:solidFill>
              </a:rPr>
              <a:t>활용이 유리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421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0" y="-571500"/>
            <a:ext cx="142875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24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-252413"/>
            <a:ext cx="12172950" cy="73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6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-4763"/>
            <a:ext cx="10020300" cy="6867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449483" y="2288370"/>
            <a:ext cx="432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업로드된</a:t>
            </a:r>
            <a:r>
              <a:rPr lang="ko-KR" altLang="en-US" sz="1400" dirty="0" smtClean="0">
                <a:solidFill>
                  <a:srgbClr val="FF0000"/>
                </a:solidFill>
              </a:rPr>
              <a:t> 대규모 파일</a:t>
            </a:r>
            <a:r>
              <a:rPr lang="en-US" altLang="ko-KR" sz="1400" dirty="0" smtClean="0">
                <a:solidFill>
                  <a:srgbClr val="FF0000"/>
                </a:solidFill>
              </a:rPr>
              <a:t>(JOB)</a:t>
            </a:r>
            <a:r>
              <a:rPr lang="ko-KR" altLang="en-US" sz="1400" dirty="0" smtClean="0">
                <a:solidFill>
                  <a:srgbClr val="FF0000"/>
                </a:solidFill>
              </a:rPr>
              <a:t>을 처리하기 위해 풀에 생성된 노드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컴퓨팅자원</a:t>
            </a:r>
            <a:r>
              <a:rPr lang="ko-KR" altLang="en-US" sz="1400" dirty="0" smtClean="0">
                <a:solidFill>
                  <a:srgbClr val="FF0000"/>
                </a:solidFill>
              </a:rPr>
              <a:t> 활용하여 병렬로 작업 수행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78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663" y="161925"/>
            <a:ext cx="13649325" cy="6534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7482" y="996137"/>
            <a:ext cx="77183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Azure PaaS </a:t>
            </a:r>
            <a:r>
              <a:rPr lang="ko-KR" altLang="en-US" sz="1400" dirty="0" smtClean="0">
                <a:solidFill>
                  <a:srgbClr val="FF0000"/>
                </a:solidFill>
              </a:rPr>
              <a:t>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웹서비스</a:t>
            </a:r>
            <a:r>
              <a:rPr lang="ko-KR" altLang="en-US" sz="1400" dirty="0" smtClean="0">
                <a:solidFill>
                  <a:srgbClr val="FF0000"/>
                </a:solidFill>
              </a:rPr>
              <a:t> 구축할 때 많이 활용되는 아키텍처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서비스 계획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앱의 스펙 정의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웹앱</a:t>
            </a:r>
            <a:r>
              <a:rPr lang="ko-KR" altLang="en-US" sz="1400" dirty="0" smtClean="0">
                <a:solidFill>
                  <a:srgbClr val="FF0000"/>
                </a:solidFill>
              </a:rPr>
              <a:t> 인증의 경우 </a:t>
            </a:r>
            <a:r>
              <a:rPr lang="en-US" altLang="ko-KR" sz="1400" dirty="0" smtClean="0">
                <a:solidFill>
                  <a:srgbClr val="FF0000"/>
                </a:solidFill>
              </a:rPr>
              <a:t>Key vault </a:t>
            </a:r>
            <a:r>
              <a:rPr lang="ko-KR" altLang="en-US" sz="1400" dirty="0" smtClean="0">
                <a:solidFill>
                  <a:srgbClr val="FF0000"/>
                </a:solidFill>
              </a:rPr>
              <a:t>가 아닌 </a:t>
            </a:r>
            <a:r>
              <a:rPr lang="en-US" altLang="ko-KR" sz="1400" dirty="0" smtClean="0">
                <a:solidFill>
                  <a:srgbClr val="FF0000"/>
                </a:solidFill>
              </a:rPr>
              <a:t>Active directory </a:t>
            </a:r>
            <a:r>
              <a:rPr lang="ko-KR" altLang="en-US" sz="1400" dirty="0" smtClean="0">
                <a:solidFill>
                  <a:srgbClr val="FF0000"/>
                </a:solidFill>
              </a:rPr>
              <a:t>인증을 거치도록 할 수도 있음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웹앱이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백엔드</a:t>
            </a:r>
            <a:r>
              <a:rPr lang="ko-KR" altLang="en-US" sz="1400" dirty="0" smtClean="0">
                <a:solidFill>
                  <a:srgbClr val="FF0000"/>
                </a:solidFill>
              </a:rPr>
              <a:t> 데이터베이스 연결하기 위해선 </a:t>
            </a:r>
            <a:r>
              <a:rPr lang="en-US" altLang="ko-KR" sz="1400" dirty="0" smtClean="0">
                <a:solidFill>
                  <a:srgbClr val="FF0000"/>
                </a:solidFill>
              </a:rPr>
              <a:t>Connection String </a:t>
            </a:r>
            <a:r>
              <a:rPr lang="ko-KR" altLang="en-US" sz="1400" dirty="0" smtClean="0">
                <a:solidFill>
                  <a:srgbClr val="FF0000"/>
                </a:solidFill>
              </a:rPr>
              <a:t>정보가 필요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Connection String </a:t>
            </a:r>
            <a:r>
              <a:rPr lang="ko-KR" altLang="en-US" sz="1400" dirty="0" smtClean="0">
                <a:solidFill>
                  <a:srgbClr val="FF0000"/>
                </a:solidFill>
              </a:rPr>
              <a:t>은 </a:t>
            </a:r>
            <a:r>
              <a:rPr lang="en-US" altLang="ko-KR" sz="1400" dirty="0" smtClean="0">
                <a:solidFill>
                  <a:srgbClr val="FF0000"/>
                </a:solidFill>
              </a:rPr>
              <a:t>Key vault </a:t>
            </a:r>
            <a:r>
              <a:rPr lang="ko-KR" altLang="en-US" sz="1400" dirty="0" smtClean="0">
                <a:solidFill>
                  <a:srgbClr val="FF0000"/>
                </a:solidFill>
              </a:rPr>
              <a:t>에 저장해놓고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웹앱이</a:t>
            </a:r>
            <a:r>
              <a:rPr lang="ko-KR" altLang="en-US" sz="1400" dirty="0" smtClean="0">
                <a:solidFill>
                  <a:srgbClr val="FF0000"/>
                </a:solidFill>
              </a:rPr>
              <a:t> 이를 호출해서 받아가는 구성 많이 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842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0" y="-14288"/>
            <a:ext cx="14287500" cy="6886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0261" y="156722"/>
            <a:ext cx="7718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컨테이너로 서비스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구현시</a:t>
            </a:r>
            <a:r>
              <a:rPr lang="ko-KR" altLang="en-US" sz="1400" dirty="0" smtClean="0">
                <a:solidFill>
                  <a:srgbClr val="FF0000"/>
                </a:solidFill>
              </a:rPr>
              <a:t> 많이 활용하는 아키텍처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1315" y="3336921"/>
            <a:ext cx="102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컨테이너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구성파일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6981" y="1593047"/>
            <a:ext cx="3319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</a:rPr>
              <a:t>Github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레지스트리에 변경사항 생길 경우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젠킨스가</a:t>
            </a:r>
            <a:r>
              <a:rPr lang="ko-KR" altLang="en-US" sz="1400" dirty="0" smtClean="0">
                <a:solidFill>
                  <a:srgbClr val="FF0000"/>
                </a:solidFill>
              </a:rPr>
              <a:t> 이를 감지하고 컨테이너 이미지 생성하는 </a:t>
            </a:r>
            <a:r>
              <a:rPr lang="en-US" altLang="ko-KR" sz="1400" dirty="0" smtClean="0">
                <a:solidFill>
                  <a:srgbClr val="FF0000"/>
                </a:solidFill>
              </a:rPr>
              <a:t>CI/CD </a:t>
            </a:r>
            <a:r>
              <a:rPr lang="ko-KR" altLang="en-US" sz="1400" dirty="0" smtClean="0">
                <a:solidFill>
                  <a:srgbClr val="FF0000"/>
                </a:solidFill>
              </a:rPr>
              <a:t>파이프라인 구성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66016" y="3299061"/>
            <a:ext cx="3319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NoSQL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4348" y="5653743"/>
            <a:ext cx="102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정밀 모니터링 도구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663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147637"/>
            <a:ext cx="10906125" cy="656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8373" y="1760920"/>
            <a:ext cx="46855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서비스버스</a:t>
            </a:r>
            <a:r>
              <a:rPr lang="ko-KR" altLang="en-US" sz="1400" dirty="0" smtClean="0">
                <a:solidFill>
                  <a:srgbClr val="FF0000"/>
                </a:solidFill>
              </a:rPr>
              <a:t> 기반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또는 이벤트 기반의 큐 구성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신규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배달건이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앱서비스로</a:t>
            </a:r>
            <a:r>
              <a:rPr lang="ko-KR" altLang="en-US" sz="1400" dirty="0" smtClean="0">
                <a:solidFill>
                  <a:srgbClr val="FF0000"/>
                </a:solidFill>
              </a:rPr>
              <a:t> 접수되면 큐로 해당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내용을 전달하고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큐가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펑션</a:t>
            </a:r>
            <a:r>
              <a:rPr lang="ko-KR" altLang="en-US" sz="1400" dirty="0" smtClean="0">
                <a:solidFill>
                  <a:srgbClr val="FF0000"/>
                </a:solidFill>
              </a:rPr>
              <a:t> 앱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호출하여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모바일로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알람</a:t>
            </a:r>
            <a:r>
              <a:rPr lang="ko-KR" altLang="en-US" sz="1400" dirty="0" smtClean="0">
                <a:solidFill>
                  <a:srgbClr val="FF0000"/>
                </a:solidFill>
              </a:rPr>
              <a:t> 전송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err="1" smtClean="0">
                <a:solidFill>
                  <a:srgbClr val="FF0000"/>
                </a:solidFill>
              </a:rPr>
              <a:t>펑션</a:t>
            </a:r>
            <a:r>
              <a:rPr lang="ko-KR" altLang="en-US" sz="1400" dirty="0" smtClean="0">
                <a:solidFill>
                  <a:srgbClr val="FF0000"/>
                </a:solidFill>
              </a:rPr>
              <a:t> 앱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큐는 요청이 없으면 비용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들지않음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비용이 들지 않으므로 이러한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서버리스</a:t>
            </a:r>
            <a:r>
              <a:rPr lang="ko-KR" altLang="en-US" sz="1400" dirty="0" smtClean="0">
                <a:solidFill>
                  <a:srgbClr val="FF0000"/>
                </a:solidFill>
              </a:rPr>
              <a:t> 구성을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하게 되면 대기 지역을 적은 비용으로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구축가능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92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45645" y="3244334"/>
            <a:ext cx="4700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https://aka.ms/AZ-305StudentMaterials-kor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27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788" y="-500063"/>
            <a:ext cx="14125575" cy="78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06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450" y="-433388"/>
            <a:ext cx="14058900" cy="7724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48195" y="4590890"/>
            <a:ext cx="10611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</a:rPr>
              <a:t>Strunctured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형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구조적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r>
              <a:rPr lang="ko-KR" altLang="en-US" sz="1400" dirty="0" smtClean="0">
                <a:solidFill>
                  <a:srgbClr val="FF0000"/>
                </a:solidFill>
              </a:rPr>
              <a:t> 데이터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행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열이 존재하는 테이블 형식의 데이터 </a:t>
            </a:r>
            <a:r>
              <a:rPr lang="en-US" altLang="ko-KR" sz="1400" dirty="0" smtClean="0">
                <a:solidFill>
                  <a:srgbClr val="FF0000"/>
                </a:solidFill>
              </a:rPr>
              <a:t>(Ex. </a:t>
            </a:r>
            <a:r>
              <a:rPr lang="ko-KR" altLang="en-US" sz="1400" dirty="0" smtClean="0">
                <a:solidFill>
                  <a:srgbClr val="FF0000"/>
                </a:solidFill>
              </a:rPr>
              <a:t>데이터베이스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Unstructured </a:t>
            </a:r>
            <a:r>
              <a:rPr lang="ko-KR" altLang="en-US" sz="1400" dirty="0" smtClean="0">
                <a:solidFill>
                  <a:srgbClr val="FF0000"/>
                </a:solidFill>
              </a:rPr>
              <a:t>형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dirty="0" smtClean="0">
                <a:solidFill>
                  <a:srgbClr val="FF0000"/>
                </a:solidFill>
              </a:rPr>
              <a:t>비구조적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r>
              <a:rPr lang="ko-KR" altLang="en-US" sz="1400" dirty="0" smtClean="0">
                <a:solidFill>
                  <a:srgbClr val="FF0000"/>
                </a:solidFill>
              </a:rPr>
              <a:t> 데이터 </a:t>
            </a:r>
            <a:r>
              <a:rPr lang="en-US" altLang="ko-KR" sz="1400" dirty="0" smtClean="0">
                <a:solidFill>
                  <a:srgbClr val="FF0000"/>
                </a:solidFill>
              </a:rPr>
              <a:t>: </a:t>
            </a:r>
            <a:r>
              <a:rPr lang="ko-KR" altLang="en-US" sz="1400" dirty="0" smtClean="0">
                <a:solidFill>
                  <a:srgbClr val="FF0000"/>
                </a:solidFill>
              </a:rPr>
              <a:t>이미지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비디오파일</a:t>
            </a:r>
            <a:r>
              <a:rPr lang="ko-KR" altLang="en-US" sz="1400" dirty="0" smtClean="0">
                <a:solidFill>
                  <a:srgbClr val="FF0000"/>
                </a:solidFill>
              </a:rPr>
              <a:t> 등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Semi-structured </a:t>
            </a:r>
            <a:r>
              <a:rPr lang="ko-KR" altLang="en-US" sz="1400" dirty="0" smtClean="0">
                <a:solidFill>
                  <a:srgbClr val="FF0000"/>
                </a:solidFill>
              </a:rPr>
              <a:t>형 데이터 </a:t>
            </a:r>
            <a:r>
              <a:rPr lang="en-US" altLang="ko-KR" sz="1400" dirty="0" smtClean="0">
                <a:solidFill>
                  <a:srgbClr val="FF0000"/>
                </a:solidFill>
              </a:rPr>
              <a:t>: HTML,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json</a:t>
            </a:r>
            <a:r>
              <a:rPr lang="en-US" altLang="ko-KR" sz="1400" dirty="0" smtClean="0">
                <a:solidFill>
                  <a:srgbClr val="FF0000"/>
                </a:solidFill>
              </a:rPr>
              <a:t>, xml </a:t>
            </a:r>
            <a:r>
              <a:rPr lang="ko-KR" altLang="en-US" sz="1400" dirty="0" smtClean="0">
                <a:solidFill>
                  <a:srgbClr val="FF0000"/>
                </a:solidFill>
              </a:rPr>
              <a:t>등 비구조적 데이터이나 규칙이 존재하여 구조적 데이터로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변형가능한</a:t>
            </a:r>
            <a:r>
              <a:rPr lang="ko-KR" altLang="en-US" sz="1400" dirty="0" smtClean="0">
                <a:solidFill>
                  <a:srgbClr val="FF0000"/>
                </a:solidFill>
              </a:rPr>
              <a:t> 데이터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302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125" y="-519113"/>
            <a:ext cx="14192250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5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413" y="161925"/>
            <a:ext cx="13458825" cy="6534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633413" y="6240324"/>
            <a:ext cx="3654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읽기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ko-KR" altLang="en-US" sz="1400" dirty="0" smtClean="0">
                <a:solidFill>
                  <a:srgbClr val="FF0000"/>
                </a:solidFill>
              </a:rPr>
              <a:t>쓰기에 최적화된 디스크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주로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VHD </a:t>
            </a:r>
            <a:r>
              <a:rPr lang="ko-KR" altLang="en-US" sz="1400" dirty="0" smtClean="0">
                <a:solidFill>
                  <a:srgbClr val="FF0000"/>
                </a:solidFill>
              </a:rPr>
              <a:t>와 같은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가상머신</a:t>
            </a:r>
            <a:r>
              <a:rPr lang="ko-KR" altLang="en-US" sz="1400" dirty="0" smtClean="0">
                <a:solidFill>
                  <a:srgbClr val="FF0000"/>
                </a:solidFill>
              </a:rPr>
              <a:t> 하드디스크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저장하는 용도로 사용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633413" y="1273417"/>
            <a:ext cx="3654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표준</a:t>
            </a:r>
            <a:r>
              <a:rPr lang="en-US" altLang="ko-KR" sz="1400" dirty="0" smtClean="0">
                <a:solidFill>
                  <a:srgbClr val="FF0000"/>
                </a:solidFill>
              </a:rPr>
              <a:t>(Standard) </a:t>
            </a:r>
            <a:r>
              <a:rPr lang="ko-KR" altLang="en-US" sz="1400" dirty="0" smtClean="0">
                <a:solidFill>
                  <a:srgbClr val="FF0000"/>
                </a:solidFill>
              </a:rPr>
              <a:t>은 </a:t>
            </a:r>
            <a:r>
              <a:rPr lang="en-US" altLang="ko-KR" sz="1400" dirty="0" smtClean="0">
                <a:solidFill>
                  <a:srgbClr val="FF0000"/>
                </a:solidFill>
              </a:rPr>
              <a:t>HDD </a:t>
            </a:r>
            <a:r>
              <a:rPr lang="ko-KR" altLang="en-US" sz="1400" dirty="0" smtClean="0">
                <a:solidFill>
                  <a:srgbClr val="FF0000"/>
                </a:solidFill>
              </a:rPr>
              <a:t>급 성능 디스크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Premium </a:t>
            </a:r>
            <a:r>
              <a:rPr lang="ko-KR" altLang="en-US" sz="1400" dirty="0" smtClean="0">
                <a:solidFill>
                  <a:srgbClr val="FF0000"/>
                </a:solidFill>
              </a:rPr>
              <a:t>은 </a:t>
            </a:r>
            <a:r>
              <a:rPr lang="en-US" altLang="ko-KR" sz="1400" dirty="0" smtClean="0">
                <a:solidFill>
                  <a:srgbClr val="FF0000"/>
                </a:solidFill>
              </a:rPr>
              <a:t>SSD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성능 디스크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33413" y="3955759"/>
            <a:ext cx="3654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Page Blob </a:t>
            </a:r>
            <a:r>
              <a:rPr lang="ko-KR" altLang="en-US" sz="1400" dirty="0" smtClean="0">
                <a:solidFill>
                  <a:srgbClr val="FF0000"/>
                </a:solidFill>
              </a:rPr>
              <a:t>에 저장하는 종류의 데이터 외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나머지는 모두 </a:t>
            </a:r>
            <a:r>
              <a:rPr lang="en-US" altLang="ko-KR" sz="1400" dirty="0" smtClean="0">
                <a:solidFill>
                  <a:srgbClr val="FF0000"/>
                </a:solidFill>
              </a:rPr>
              <a:t>Block Blob </a:t>
            </a:r>
            <a:r>
              <a:rPr lang="ko-KR" altLang="en-US" sz="1400" dirty="0" smtClean="0">
                <a:solidFill>
                  <a:srgbClr val="FF0000"/>
                </a:solidFill>
              </a:rPr>
              <a:t>에 저장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33414" y="4964685"/>
            <a:ext cx="3654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네트워크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공유폴더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726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3888" y="200025"/>
            <a:ext cx="13439775" cy="6457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170" y="4745822"/>
            <a:ext cx="4383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데이터 보존기간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데이터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보관위치</a:t>
            </a:r>
            <a:r>
              <a:rPr lang="ko-KR" altLang="en-US" sz="1400" dirty="0" smtClean="0">
                <a:solidFill>
                  <a:srgbClr val="FF0000"/>
                </a:solidFill>
              </a:rPr>
              <a:t> 등 법적 규제사항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7094" y="2918951"/>
            <a:ext cx="4383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데이터 가용성과는 다른 데이터 연속성 개념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가용성과 연속성 정의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숙지할것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43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650" y="285750"/>
            <a:ext cx="134493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951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9125" y="-38100"/>
            <a:ext cx="13430250" cy="693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2083" y="4823407"/>
            <a:ext cx="2078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트랜잭션 비용 상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보관비용 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083" y="2750714"/>
            <a:ext cx="2078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트랜잭션 비용 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보관비용 상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701" y="1227042"/>
            <a:ext cx="207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트랜잭션 </a:t>
            </a:r>
            <a:r>
              <a:rPr lang="en-US" altLang="ko-KR" sz="1400" dirty="0" smtClean="0">
                <a:solidFill>
                  <a:srgbClr val="FF0000"/>
                </a:solidFill>
              </a:rPr>
              <a:t>IO </a:t>
            </a:r>
            <a:r>
              <a:rPr lang="ko-KR" altLang="en-US" sz="1400" dirty="0" smtClean="0">
                <a:solidFill>
                  <a:srgbClr val="FF0000"/>
                </a:solidFill>
              </a:rPr>
              <a:t>비용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805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013" y="-42863"/>
            <a:ext cx="13916025" cy="6943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6725" y="1101726"/>
            <a:ext cx="8275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원본파일에</a:t>
            </a:r>
            <a:r>
              <a:rPr lang="ko-KR" altLang="en-US" sz="1400" dirty="0" smtClean="0">
                <a:solidFill>
                  <a:srgbClr val="FF0000"/>
                </a:solidFill>
              </a:rPr>
              <a:t> 대한 쓰기가 안되기때문에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랜섬웨어</a:t>
            </a:r>
            <a:r>
              <a:rPr lang="ko-KR" altLang="en-US" sz="1400" dirty="0" smtClean="0">
                <a:solidFill>
                  <a:srgbClr val="FF0000"/>
                </a:solidFill>
              </a:rPr>
              <a:t> 등에 대한 공격에 대해 데이터 신뢰성 보증 가능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두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보존정책</a:t>
            </a:r>
            <a:r>
              <a:rPr lang="ko-KR" altLang="en-US" sz="1400" dirty="0" smtClean="0">
                <a:solidFill>
                  <a:srgbClr val="FF0000"/>
                </a:solidFill>
              </a:rPr>
              <a:t> 모두 </a:t>
            </a:r>
            <a:r>
              <a:rPr lang="en-US" altLang="ko-KR" sz="1400" dirty="0" smtClean="0">
                <a:solidFill>
                  <a:srgbClr val="FF0000"/>
                </a:solidFill>
              </a:rPr>
              <a:t>“</a:t>
            </a:r>
            <a:r>
              <a:rPr lang="ko-KR" altLang="en-US" sz="1400" dirty="0" smtClean="0">
                <a:solidFill>
                  <a:srgbClr val="FF0000"/>
                </a:solidFill>
              </a:rPr>
              <a:t>잠금</a:t>
            </a:r>
            <a:r>
              <a:rPr lang="en-US" altLang="ko-KR" sz="1400" dirty="0" smtClean="0">
                <a:solidFill>
                  <a:srgbClr val="FF0000"/>
                </a:solidFill>
              </a:rPr>
              <a:t>“ </a:t>
            </a:r>
            <a:r>
              <a:rPr lang="ko-KR" altLang="en-US" sz="1400" dirty="0" smtClean="0">
                <a:solidFill>
                  <a:srgbClr val="FF0000"/>
                </a:solidFill>
              </a:rPr>
              <a:t>이라는 옵션을 사용하게 되면 정책 자체도 아예 제거불가능한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즉 </a:t>
            </a:r>
            <a:r>
              <a:rPr lang="en-US" altLang="ko-KR" sz="1400" dirty="0" smtClean="0">
                <a:solidFill>
                  <a:srgbClr val="FF0000"/>
                </a:solidFill>
              </a:rPr>
              <a:t>60</a:t>
            </a:r>
            <a:r>
              <a:rPr lang="ko-KR" altLang="en-US" sz="1400" dirty="0" smtClean="0">
                <a:solidFill>
                  <a:srgbClr val="FF0000"/>
                </a:solidFill>
              </a:rPr>
              <a:t>일간의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잠긴시간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보존정책</a:t>
            </a:r>
            <a:r>
              <a:rPr lang="ko-KR" altLang="en-US" sz="1400" dirty="0" smtClean="0">
                <a:solidFill>
                  <a:srgbClr val="FF0000"/>
                </a:solidFill>
              </a:rPr>
              <a:t> 사용하면 </a:t>
            </a:r>
            <a:r>
              <a:rPr lang="en-US" altLang="ko-KR" sz="1400" dirty="0" smtClean="0">
                <a:solidFill>
                  <a:srgbClr val="FF0000"/>
                </a:solidFill>
              </a:rPr>
              <a:t>60</a:t>
            </a:r>
            <a:r>
              <a:rPr lang="ko-KR" altLang="en-US" sz="1400" dirty="0" smtClean="0">
                <a:solidFill>
                  <a:srgbClr val="FF0000"/>
                </a:solidFill>
              </a:rPr>
              <a:t>일이 만료될때까지 기다려야만 데이터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삭제가능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880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5838" y="-452438"/>
            <a:ext cx="14163675" cy="7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80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0075" y="247650"/>
            <a:ext cx="13392150" cy="636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73356" y="4907792"/>
            <a:ext cx="4485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국내 </a:t>
            </a:r>
            <a:r>
              <a:rPr lang="en-US" altLang="ko-KR" sz="1400" dirty="0" smtClean="0">
                <a:solidFill>
                  <a:srgbClr val="FF0000"/>
                </a:solidFill>
              </a:rPr>
              <a:t>ISP </a:t>
            </a:r>
            <a:r>
              <a:rPr lang="ko-KR" altLang="en-US" sz="1400" dirty="0" smtClean="0">
                <a:solidFill>
                  <a:srgbClr val="FF0000"/>
                </a:solidFill>
              </a:rPr>
              <a:t>들이 대부분 보안취약점때문에 차단을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시켜둬서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on-premise</a:t>
            </a:r>
            <a:r>
              <a:rPr lang="en-US" altLang="ko-KR" sz="1400" dirty="0" smtClean="0">
                <a:solidFill>
                  <a:srgbClr val="FF0000"/>
                </a:solidFill>
              </a:rPr>
              <a:t> -&gt; Azure files </a:t>
            </a:r>
            <a:r>
              <a:rPr lang="ko-KR" altLang="en-US" sz="1400" dirty="0" smtClean="0">
                <a:solidFill>
                  <a:srgbClr val="FF0000"/>
                </a:solidFill>
              </a:rPr>
              <a:t>에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원격으로 </a:t>
            </a:r>
            <a:r>
              <a:rPr lang="en-US" altLang="ko-KR" sz="1400" dirty="0" smtClean="0">
                <a:solidFill>
                  <a:srgbClr val="FF0000"/>
                </a:solidFill>
              </a:rPr>
              <a:t>NAS </a:t>
            </a:r>
            <a:r>
              <a:rPr lang="ko-KR" altLang="en-US" sz="1400" dirty="0" smtClean="0">
                <a:solidFill>
                  <a:srgbClr val="FF0000"/>
                </a:solidFill>
              </a:rPr>
              <a:t>와 같이 활용하기에 제약이 많이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따랐음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다만 </a:t>
            </a:r>
            <a:r>
              <a:rPr lang="en-US" altLang="ko-KR" sz="1400" dirty="0" smtClean="0">
                <a:solidFill>
                  <a:srgbClr val="FF0000"/>
                </a:solidFill>
              </a:rPr>
              <a:t>SMB over QUIC </a:t>
            </a:r>
            <a:r>
              <a:rPr lang="ko-KR" altLang="en-US" sz="1400" dirty="0" smtClean="0">
                <a:solidFill>
                  <a:srgbClr val="FF0000"/>
                </a:solidFill>
              </a:rPr>
              <a:t>와 같은 </a:t>
            </a:r>
            <a:r>
              <a:rPr lang="en-US" altLang="ko-KR" sz="1400" dirty="0" smtClean="0">
                <a:solidFill>
                  <a:srgbClr val="FF0000"/>
                </a:solidFill>
              </a:rPr>
              <a:t>TLS </a:t>
            </a:r>
            <a:r>
              <a:rPr lang="ko-KR" altLang="en-US" sz="1400" dirty="0" smtClean="0">
                <a:solidFill>
                  <a:srgbClr val="FF0000"/>
                </a:solidFill>
              </a:rPr>
              <a:t>프로토콜 기반을 사용하면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Windows </a:t>
            </a:r>
            <a:r>
              <a:rPr lang="ko-KR" altLang="en-US" sz="1400" dirty="0" smtClean="0">
                <a:solidFill>
                  <a:srgbClr val="FF0000"/>
                </a:solidFill>
              </a:rPr>
              <a:t>클라이언트에서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files 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사용가능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또는 </a:t>
            </a:r>
            <a:r>
              <a:rPr lang="en-US" altLang="ko-KR" sz="1400" dirty="0" smtClean="0">
                <a:solidFill>
                  <a:srgbClr val="FF0000"/>
                </a:solidFill>
              </a:rPr>
              <a:t>File sync </a:t>
            </a:r>
            <a:r>
              <a:rPr lang="ko-KR" altLang="en-US" sz="1400" dirty="0" smtClean="0">
                <a:solidFill>
                  <a:srgbClr val="FF0000"/>
                </a:solidFill>
              </a:rPr>
              <a:t>기능을 활용하면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Windows </a:t>
            </a:r>
            <a:r>
              <a:rPr lang="ko-KR" altLang="en-US" sz="1400" dirty="0" smtClean="0">
                <a:solidFill>
                  <a:srgbClr val="FF0000"/>
                </a:solidFill>
              </a:rPr>
              <a:t>에 </a:t>
            </a:r>
            <a:r>
              <a:rPr lang="en-US" altLang="ko-KR" sz="1400" dirty="0" smtClean="0">
                <a:solidFill>
                  <a:srgbClr val="FF0000"/>
                </a:solidFill>
              </a:rPr>
              <a:t>Agent </a:t>
            </a:r>
            <a:r>
              <a:rPr lang="ko-KR" altLang="en-US" sz="1400" dirty="0" smtClean="0">
                <a:solidFill>
                  <a:srgbClr val="FF0000"/>
                </a:solidFill>
              </a:rPr>
              <a:t>설치해두면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온프레미스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nas</a:t>
            </a:r>
            <a:r>
              <a:rPr lang="en-US" altLang="ko-KR" sz="1400" dirty="0" smtClean="0">
                <a:solidFill>
                  <a:srgbClr val="FF0000"/>
                </a:solidFill>
              </a:rPr>
              <a:t> -&gt; azure files </a:t>
            </a:r>
            <a:r>
              <a:rPr lang="ko-KR" altLang="en-US" sz="1400" dirty="0" smtClean="0">
                <a:solidFill>
                  <a:srgbClr val="FF0000"/>
                </a:solidFill>
              </a:rPr>
              <a:t>로 데이터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복제가능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4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0613" y="-571500"/>
            <a:ext cx="14373225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7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1050" y="161925"/>
            <a:ext cx="13754100" cy="6534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581153" y="2374941"/>
            <a:ext cx="258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VDI </a:t>
            </a:r>
            <a:r>
              <a:rPr lang="ko-KR" altLang="en-US" sz="1400" dirty="0" smtClean="0">
                <a:solidFill>
                  <a:srgbClr val="FF0000"/>
                </a:solidFill>
              </a:rPr>
              <a:t>용으로 주로 활용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AVD (Azure Virtual Desktop)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04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6763" y="209550"/>
            <a:ext cx="13725525" cy="643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619910" y="4919366"/>
            <a:ext cx="4485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SQL, SAP, HPC, VDI </a:t>
            </a:r>
            <a:r>
              <a:rPr lang="ko-KR" altLang="en-US" sz="1400" dirty="0" smtClean="0">
                <a:solidFill>
                  <a:srgbClr val="FF0000"/>
                </a:solidFill>
              </a:rPr>
              <a:t>인프라 등에서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기존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스토리지 스펙으로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요구성능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만족 못할 때 </a:t>
            </a:r>
            <a:r>
              <a:rPr lang="en-US" altLang="ko-KR" sz="1400" dirty="0" smtClean="0">
                <a:solidFill>
                  <a:srgbClr val="FF0000"/>
                </a:solidFill>
              </a:rPr>
              <a:t>NetApp files</a:t>
            </a:r>
            <a:r>
              <a:rPr lang="ko-KR" altLang="en-US" sz="1400" dirty="0" smtClean="0">
                <a:solidFill>
                  <a:srgbClr val="FF0000"/>
                </a:solidFill>
              </a:rPr>
              <a:t>사용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비용이 고가이며</a:t>
            </a:r>
            <a:r>
              <a:rPr lang="en-US" altLang="ko-KR" sz="1400" dirty="0" smtClean="0">
                <a:solidFill>
                  <a:srgbClr val="FF0000"/>
                </a:solidFill>
              </a:rPr>
              <a:t>, MS </a:t>
            </a:r>
            <a:r>
              <a:rPr lang="ko-KR" altLang="en-US" sz="1400" dirty="0" smtClean="0">
                <a:solidFill>
                  <a:srgbClr val="FF0000"/>
                </a:solidFill>
              </a:rPr>
              <a:t>가 </a:t>
            </a:r>
            <a:r>
              <a:rPr lang="en-US" altLang="ko-KR" sz="1400" dirty="0" smtClean="0">
                <a:solidFill>
                  <a:srgbClr val="FF0000"/>
                </a:solidFill>
              </a:rPr>
              <a:t>NetApp </a:t>
            </a:r>
            <a:r>
              <a:rPr lang="ko-KR" altLang="en-US" sz="1400" dirty="0" smtClean="0">
                <a:solidFill>
                  <a:srgbClr val="FF0000"/>
                </a:solidFill>
              </a:rPr>
              <a:t>협약해서 만든 서비스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8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013" y="166687"/>
            <a:ext cx="13916025" cy="6524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2546" y="2477107"/>
            <a:ext cx="448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</a:rPr>
              <a:t>NVmE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기반 </a:t>
            </a:r>
            <a:r>
              <a:rPr lang="en-US" altLang="ko-KR" sz="1400" dirty="0" smtClean="0">
                <a:solidFill>
                  <a:srgbClr val="FF0000"/>
                </a:solidFill>
              </a:rPr>
              <a:t>SSD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318" y="166687"/>
            <a:ext cx="448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Page Blob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85536" y="6914703"/>
            <a:ext cx="8680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Managed disk : </a:t>
            </a:r>
            <a:r>
              <a:rPr lang="ko-KR" altLang="en-US" sz="1400" dirty="0" smtClean="0">
                <a:solidFill>
                  <a:srgbClr val="FF0000"/>
                </a:solidFill>
              </a:rPr>
              <a:t>자동으로 디스크 복제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등 고가용 기능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자동제고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&lt;-&gt;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unmanged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는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수동구성</a:t>
            </a:r>
            <a:r>
              <a:rPr lang="ko-KR" altLang="en-US" sz="1400" dirty="0" smtClean="0">
                <a:solidFill>
                  <a:srgbClr val="FF0000"/>
                </a:solidFill>
              </a:rPr>
              <a:t> 필요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817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1550" y="-485775"/>
            <a:ext cx="14135100" cy="78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48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7" y="251206"/>
            <a:ext cx="5238750" cy="3114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2337" y="375006"/>
            <a:ext cx="868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특정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지저된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VNET</a:t>
            </a:r>
            <a:r>
              <a:rPr lang="ko-KR" altLang="en-US" sz="1400" dirty="0" smtClean="0">
                <a:solidFill>
                  <a:srgbClr val="FF0000"/>
                </a:solidFill>
              </a:rPr>
              <a:t>만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스토리지에</a:t>
            </a:r>
            <a:r>
              <a:rPr lang="ko-KR" altLang="en-US" sz="1400" dirty="0" smtClean="0">
                <a:solidFill>
                  <a:srgbClr val="FF0000"/>
                </a:solidFill>
              </a:rPr>
              <a:t> 접근할 수 있도록 방화벽 역할을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수행하는것을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서비스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엔드포인트라고</a:t>
            </a:r>
            <a:r>
              <a:rPr lang="ko-KR" altLang="en-US" sz="1400" dirty="0" smtClean="0">
                <a:solidFill>
                  <a:srgbClr val="FF0000"/>
                </a:solidFill>
              </a:rPr>
              <a:t> 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0" y="3489681"/>
            <a:ext cx="5219700" cy="1647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9500" y="3759103"/>
            <a:ext cx="8680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VNET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설정부분에</a:t>
            </a:r>
            <a:r>
              <a:rPr lang="ko-KR" altLang="en-US" sz="1400" dirty="0" smtClean="0">
                <a:solidFill>
                  <a:srgbClr val="FF0000"/>
                </a:solidFill>
              </a:rPr>
              <a:t> 서비스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엔드포인트를</a:t>
            </a:r>
            <a:r>
              <a:rPr lang="ko-KR" altLang="en-US" sz="1400" dirty="0" smtClean="0">
                <a:solidFill>
                  <a:srgbClr val="FF0000"/>
                </a:solidFill>
              </a:rPr>
              <a:t> 활성화 하면 어떤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서비스에 접속하는지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err="1" smtClean="0">
                <a:solidFill>
                  <a:srgbClr val="FF0000"/>
                </a:solidFill>
              </a:rPr>
              <a:t>Vnet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의 성격을 정의하게 되며</a:t>
            </a:r>
            <a:r>
              <a:rPr lang="en-US" altLang="ko-KR" sz="1400" dirty="0" smtClean="0">
                <a:solidFill>
                  <a:srgbClr val="FF0000"/>
                </a:solidFill>
              </a:rPr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이렇게 되면 해당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서비스만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접속가능함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이와 별도로 </a:t>
            </a:r>
            <a:r>
              <a:rPr lang="en-US" altLang="ko-KR" sz="14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400" dirty="0" smtClean="0">
                <a:solidFill>
                  <a:srgbClr val="FF0000"/>
                </a:solidFill>
              </a:rPr>
              <a:t>스토리지</a:t>
            </a:r>
            <a:r>
              <a:rPr lang="en-US" altLang="ko-KR" sz="1400" dirty="0" smtClean="0">
                <a:solidFill>
                  <a:srgbClr val="FF0000"/>
                </a:solidFill>
              </a:rPr>
              <a:t>, Azure SQL </a:t>
            </a:r>
            <a:r>
              <a:rPr lang="ko-KR" altLang="en-US" sz="1400" dirty="0" smtClean="0">
                <a:solidFill>
                  <a:srgbClr val="FF0000"/>
                </a:solidFill>
              </a:rPr>
              <a:t>등은 그 </a:t>
            </a:r>
            <a:r>
              <a:rPr lang="en-US" altLang="ko-KR" sz="1400" dirty="0" smtClean="0">
                <a:solidFill>
                  <a:srgbClr val="FF0000"/>
                </a:solidFill>
              </a:rPr>
              <a:t>VNET </a:t>
            </a:r>
            <a:r>
              <a:rPr lang="ko-KR" altLang="en-US" sz="1400" dirty="0" smtClean="0">
                <a:solidFill>
                  <a:srgbClr val="FF0000"/>
                </a:solidFill>
              </a:rPr>
              <a:t>에 대한 접근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허용정책을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추가해야함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91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5363" y="-514350"/>
            <a:ext cx="14182725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35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6313" y="-514350"/>
            <a:ext cx="14144625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79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6313" y="-481013"/>
            <a:ext cx="14144625" cy="78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32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2013" y="114300"/>
            <a:ext cx="13916025" cy="662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72680" y="874017"/>
            <a:ext cx="162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PaaS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323" y="937294"/>
            <a:ext cx="162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IaaS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5022" y="937293"/>
            <a:ext cx="291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IaaS + PaaS </a:t>
            </a:r>
            <a:r>
              <a:rPr lang="ko-KR" altLang="en-US" sz="1400" dirty="0" smtClean="0">
                <a:solidFill>
                  <a:srgbClr val="FF0000"/>
                </a:solidFill>
              </a:rPr>
              <a:t>장점 결합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9185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3900" y="171450"/>
            <a:ext cx="13639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5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413" y="-547688"/>
            <a:ext cx="14220825" cy="79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820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2463" y="95250"/>
            <a:ext cx="134969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3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3900" y="9525"/>
            <a:ext cx="136398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41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038" y="0"/>
            <a:ext cx="13554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51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425" y="-142875"/>
            <a:ext cx="1365885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67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913" y="-66675"/>
            <a:ext cx="13839825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92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2475" y="285750"/>
            <a:ext cx="136969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17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1050" y="176212"/>
            <a:ext cx="137541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194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0575" y="142875"/>
            <a:ext cx="1377315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45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563" y="185737"/>
            <a:ext cx="135731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12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013" y="52387"/>
            <a:ext cx="131540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6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988" y="-538163"/>
            <a:ext cx="14277975" cy="79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68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57150"/>
            <a:ext cx="1386840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959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1050" y="157162"/>
            <a:ext cx="137541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567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925" y="176212"/>
            <a:ext cx="1403985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85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350" y="247650"/>
            <a:ext cx="13220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132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0575" y="438150"/>
            <a:ext cx="13773150" cy="598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4825" y="2048719"/>
            <a:ext cx="5324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ETL : </a:t>
            </a:r>
            <a:r>
              <a:rPr lang="ko-KR" altLang="en-US" sz="1200" dirty="0" smtClean="0">
                <a:solidFill>
                  <a:srgbClr val="FF0000"/>
                </a:solidFill>
              </a:rPr>
              <a:t>추출</a:t>
            </a:r>
            <a:r>
              <a:rPr lang="en-US" altLang="ko-KR" sz="12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</a:rPr>
              <a:t>변환</a:t>
            </a:r>
            <a:r>
              <a:rPr lang="en-US" altLang="ko-KR" sz="12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</a:rPr>
              <a:t>적재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6415" y="4527630"/>
            <a:ext cx="275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수집된 데이터를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Data Factory </a:t>
            </a:r>
            <a:r>
              <a:rPr lang="ko-KR" altLang="en-US" sz="1200" dirty="0" smtClean="0">
                <a:solidFill>
                  <a:srgbClr val="FF0000"/>
                </a:solidFill>
              </a:rPr>
              <a:t>가 원하는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정형화된 형태의 데이터로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재가공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5990" y="5918521"/>
            <a:ext cx="275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Ex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Fullname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을 </a:t>
            </a:r>
            <a:r>
              <a:rPr lang="en-US" altLang="ko-KR" sz="1200" dirty="0" smtClean="0">
                <a:solidFill>
                  <a:srgbClr val="FF0000"/>
                </a:solidFill>
              </a:rPr>
              <a:t>Data Factory </a:t>
            </a:r>
            <a:r>
              <a:rPr lang="ko-KR" altLang="en-US" sz="1200" dirty="0" smtClean="0">
                <a:solidFill>
                  <a:srgbClr val="FF0000"/>
                </a:solidFill>
              </a:rPr>
              <a:t>를 통해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Last name, first name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으로분리시켜서</a:t>
            </a:r>
            <a:r>
              <a:rPr lang="ko-KR" altLang="en-US" sz="1200" dirty="0" smtClean="0">
                <a:solidFill>
                  <a:srgbClr val="FF0000"/>
                </a:solidFill>
              </a:rPr>
              <a:t> 두개 필드로 나눔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524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913" y="-123825"/>
            <a:ext cx="13839825" cy="7105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1301" y="1192193"/>
            <a:ext cx="8727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대용량의 빅데이터를 빠르게 처리할 수 있게 최적화된 스토리지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기존 </a:t>
            </a:r>
            <a:r>
              <a:rPr lang="en-US" altLang="ko-KR" sz="1200" dirty="0" smtClean="0">
                <a:solidFill>
                  <a:srgbClr val="FF0000"/>
                </a:solidFill>
              </a:rPr>
              <a:t>Blob </a:t>
            </a:r>
            <a:r>
              <a:rPr lang="ko-KR" altLang="en-US" sz="1200" dirty="0" smtClean="0">
                <a:solidFill>
                  <a:srgbClr val="FF0000"/>
                </a:solidFill>
              </a:rPr>
              <a:t>의 경우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노멀한</a:t>
            </a:r>
            <a:r>
              <a:rPr lang="ko-KR" altLang="en-US" sz="1200" dirty="0" smtClean="0">
                <a:solidFill>
                  <a:srgbClr val="FF0000"/>
                </a:solidFill>
              </a:rPr>
              <a:t> 데이터 처리용 위주로 쓰이며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DataLake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특정정보가</a:t>
            </a:r>
            <a:r>
              <a:rPr lang="ko-KR" altLang="en-US" sz="1200" dirty="0" smtClean="0">
                <a:solidFill>
                  <a:srgbClr val="FF0000"/>
                </a:solidFill>
              </a:rPr>
              <a:t> 기록된 </a:t>
            </a:r>
            <a:r>
              <a:rPr lang="en-US" altLang="ko-KR" sz="1200" dirty="0" smtClean="0">
                <a:solidFill>
                  <a:srgbClr val="FF0000"/>
                </a:solidFill>
              </a:rPr>
              <a:t>JSON, CSV, </a:t>
            </a:r>
            <a:r>
              <a:rPr lang="ko-KR" altLang="en-US" sz="1200" dirty="0" smtClean="0">
                <a:solidFill>
                  <a:srgbClr val="FF0000"/>
                </a:solidFill>
              </a:rPr>
              <a:t>로그파일 등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Semi-Structured data </a:t>
            </a:r>
            <a:r>
              <a:rPr lang="ko-KR" altLang="en-US" sz="1200" dirty="0" smtClean="0">
                <a:solidFill>
                  <a:srgbClr val="FF0000"/>
                </a:solidFill>
              </a:rPr>
              <a:t>들을 방대하게  저장하기 위한 용도로 사용됨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기본 빅데이터 분석 기능을 위해 </a:t>
            </a:r>
            <a:r>
              <a:rPr lang="en-US" altLang="ko-KR" sz="1200" dirty="0" smtClean="0">
                <a:solidFill>
                  <a:srgbClr val="FF0000"/>
                </a:solidFill>
              </a:rPr>
              <a:t>Hadoop </a:t>
            </a:r>
            <a:r>
              <a:rPr lang="ko-KR" altLang="en-US" sz="1200" dirty="0" smtClean="0">
                <a:solidFill>
                  <a:srgbClr val="FF0000"/>
                </a:solidFill>
              </a:rPr>
              <a:t>과 연동됨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6834" y="5850235"/>
            <a:ext cx="122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rgbClr val="FF0000"/>
                </a:solidFill>
              </a:rPr>
              <a:t>IoT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기기에서와</a:t>
            </a:r>
            <a:r>
              <a:rPr lang="ko-KR" altLang="en-US" sz="1200" dirty="0" smtClean="0">
                <a:solidFill>
                  <a:srgbClr val="FF0000"/>
                </a:solidFill>
              </a:rPr>
              <a:t> 같은 실시간 데이터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7992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288" y="681037"/>
            <a:ext cx="13744575" cy="5495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9499" y="1134319"/>
            <a:ext cx="8727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rgbClr val="FF0000"/>
                </a:solidFill>
              </a:rPr>
              <a:t>DataLake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의 기본 구조는 </a:t>
            </a:r>
            <a:r>
              <a:rPr lang="en-US" altLang="ko-KR" sz="1200" dirty="0" smtClean="0">
                <a:solidFill>
                  <a:srgbClr val="FF0000"/>
                </a:solidFill>
              </a:rPr>
              <a:t>Blog </a:t>
            </a:r>
            <a:r>
              <a:rPr lang="ko-KR" altLang="en-US" sz="1200" dirty="0" smtClean="0">
                <a:solidFill>
                  <a:srgbClr val="FF0000"/>
                </a:solidFill>
              </a:rPr>
              <a:t>스토리지로서 겉으로 봐서는 거의 유사하게 보임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043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775" y="-409575"/>
            <a:ext cx="13925550" cy="7677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15068"/>
            <a:ext cx="872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AKS </a:t>
            </a:r>
            <a:r>
              <a:rPr lang="ko-KR" altLang="en-US" sz="1200" dirty="0" smtClean="0">
                <a:solidFill>
                  <a:srgbClr val="FF0000"/>
                </a:solidFill>
              </a:rPr>
              <a:t>가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쿠버네티스를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200" dirty="0" smtClean="0">
                <a:solidFill>
                  <a:srgbClr val="FF0000"/>
                </a:solidFill>
              </a:rPr>
              <a:t>상에서 서비스할 수 있는 것처럼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en-US" altLang="ko-KR" sz="1200" dirty="0" err="1" smtClean="0">
                <a:solidFill>
                  <a:srgbClr val="FF0000"/>
                </a:solidFill>
              </a:rPr>
              <a:t>Databriks</a:t>
            </a:r>
            <a:r>
              <a:rPr lang="ko-KR" altLang="en-US" sz="1200" dirty="0" smtClean="0">
                <a:solidFill>
                  <a:srgbClr val="FF0000"/>
                </a:solidFill>
              </a:rPr>
              <a:t>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애저</a:t>
            </a:r>
            <a:r>
              <a:rPr lang="ko-KR" altLang="en-US" sz="1200" dirty="0" smtClean="0">
                <a:solidFill>
                  <a:srgbClr val="FF0000"/>
                </a:solidFill>
              </a:rPr>
              <a:t> 서비스가 아니고</a:t>
            </a:r>
            <a:r>
              <a:rPr lang="en-US" altLang="ko-KR" sz="1200" dirty="0" smtClean="0">
                <a:solidFill>
                  <a:srgbClr val="FF0000"/>
                </a:solidFill>
              </a:rPr>
              <a:t>, Azure </a:t>
            </a:r>
            <a:r>
              <a:rPr lang="ko-KR" altLang="en-US" sz="1200" dirty="0" smtClean="0">
                <a:solidFill>
                  <a:srgbClr val="FF0000"/>
                </a:solidFill>
              </a:rPr>
              <a:t>에서 사용할 수 있도록 서비스를 제공하는 개념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3484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0" y="-47625"/>
            <a:ext cx="1356360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367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9175" y="-509588"/>
            <a:ext cx="14230350" cy="7877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15068"/>
            <a:ext cx="872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rgbClr val="FF0000"/>
                </a:solidFill>
              </a:rPr>
              <a:t>Databricks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가 제공해주는 빅데이터 분석 플랫폼과 같은 유사한 기능을 </a:t>
            </a:r>
            <a:r>
              <a:rPr lang="en-US" altLang="ko-KR" sz="12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200" dirty="0" smtClean="0">
                <a:solidFill>
                  <a:srgbClr val="FF0000"/>
                </a:solidFill>
              </a:rPr>
              <a:t>가 자체적으로 개발한 빅데이터 솔루션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즉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머신러닝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분석기능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기능을 기본 제공하며 </a:t>
            </a:r>
            <a:r>
              <a:rPr lang="en-US" altLang="ko-KR" sz="12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다른서비스와의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연결지점을</a:t>
            </a:r>
            <a:r>
              <a:rPr lang="ko-KR" altLang="en-US" sz="1200" dirty="0" smtClean="0">
                <a:solidFill>
                  <a:srgbClr val="FF0000"/>
                </a:solidFill>
              </a:rPr>
              <a:t> 다수 제</a:t>
            </a:r>
            <a:r>
              <a:rPr lang="ko-KR" altLang="en-US" sz="1200" dirty="0" smtClean="0">
                <a:solidFill>
                  <a:srgbClr val="FF0000"/>
                </a:solidFill>
              </a:rPr>
              <a:t>공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9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1563" y="-528638"/>
            <a:ext cx="14335125" cy="79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752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0575" y="-33338"/>
            <a:ext cx="13773150" cy="6924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2891" y="3602619"/>
            <a:ext cx="280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-&gt;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datafactory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와 같은 </a:t>
            </a:r>
            <a:r>
              <a:rPr lang="en-US" altLang="ko-KR" sz="1200" dirty="0" smtClean="0">
                <a:solidFill>
                  <a:srgbClr val="FF0000"/>
                </a:solidFill>
              </a:rPr>
              <a:t>ETL </a:t>
            </a:r>
            <a:r>
              <a:rPr lang="ko-KR" altLang="en-US" sz="1200" dirty="0" smtClean="0">
                <a:solidFill>
                  <a:srgbClr val="FF0000"/>
                </a:solidFill>
              </a:rPr>
              <a:t>기능 제공 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48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0088" y="85725"/>
            <a:ext cx="135921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202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2925" y="271462"/>
            <a:ext cx="13277850" cy="6315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3428" y="1959014"/>
            <a:ext cx="280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ETL </a:t>
            </a:r>
            <a:r>
              <a:rPr lang="ko-KR" altLang="en-US" sz="1200" dirty="0" smtClean="0">
                <a:solidFill>
                  <a:srgbClr val="FF0000"/>
                </a:solidFill>
              </a:rPr>
              <a:t>용도 전용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기본서비스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70962" y="2082530"/>
            <a:ext cx="2801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Synapse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Analystics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로 데이터를 가져오기 위한 자체 </a:t>
            </a:r>
            <a:r>
              <a:rPr lang="en-US" altLang="ko-KR" sz="1200" dirty="0" smtClean="0">
                <a:solidFill>
                  <a:srgbClr val="FF0000"/>
                </a:solidFill>
              </a:rPr>
              <a:t>ETL </a:t>
            </a:r>
            <a:r>
              <a:rPr lang="ko-KR" altLang="en-US" sz="1200" dirty="0" smtClean="0">
                <a:solidFill>
                  <a:srgbClr val="FF0000"/>
                </a:solidFill>
              </a:rPr>
              <a:t>도구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999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6738" y="319087"/>
            <a:ext cx="13325475" cy="6219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9291" y="3290499"/>
            <a:ext cx="2801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rgbClr val="FF0000"/>
                </a:solidFill>
              </a:rPr>
              <a:t>Gpu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기반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머신러닝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미지원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1327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263" y="-57150"/>
            <a:ext cx="13344525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494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275" y="-557213"/>
            <a:ext cx="14306550" cy="7972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87079" y="5130874"/>
            <a:ext cx="8993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에어컨 내 센서에서 제품번호</a:t>
            </a:r>
            <a:r>
              <a:rPr lang="en-US" altLang="ko-KR" sz="12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온</a:t>
            </a:r>
            <a:r>
              <a:rPr lang="en-US" altLang="ko-KR" sz="12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dirty="0" smtClean="0">
                <a:solidFill>
                  <a:srgbClr val="FF0000"/>
                </a:solidFill>
              </a:rPr>
              <a:t>습도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정보등을</a:t>
            </a:r>
            <a:r>
              <a:rPr lang="ko-KR" altLang="en-US" sz="1200" dirty="0" smtClean="0">
                <a:solidFill>
                  <a:srgbClr val="FF0000"/>
                </a:solidFill>
              </a:rPr>
              <a:t> 특정 외부로 전송한다면 수집된 데이터를 분석하여 기기의 결함 및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기능등을</a:t>
            </a:r>
            <a:r>
              <a:rPr lang="ko-KR" altLang="en-US" sz="1200" dirty="0" smtClean="0">
                <a:solidFill>
                  <a:srgbClr val="FF0000"/>
                </a:solidFill>
              </a:rPr>
              <a:t> 보완함으로서 새로운 제품 출시를 위한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백데이터로</a:t>
            </a:r>
            <a:r>
              <a:rPr lang="ko-KR" altLang="en-US" sz="1200" dirty="0" smtClean="0">
                <a:solidFill>
                  <a:srgbClr val="FF0000"/>
                </a:solidFill>
              </a:rPr>
              <a:t> 활용하는 케이스 구현 가능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이처럼 지속적으로 실시간 입력되는 데이터를 처리하기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위한게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Azure Stream Analytics</a:t>
            </a:r>
          </a:p>
        </p:txBody>
      </p:sp>
    </p:spTree>
    <p:extLst>
      <p:ext uri="{BB962C8B-B14F-4D97-AF65-F5344CB8AC3E}">
        <p14:creationId xmlns:p14="http://schemas.microsoft.com/office/powerpoint/2010/main" val="7907904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4863" y="-80963"/>
            <a:ext cx="13801725" cy="7019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07798" y="5755907"/>
            <a:ext cx="713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실시간으로 들어오는 데이터를 가공하거나 다른 </a:t>
            </a:r>
            <a:r>
              <a:rPr lang="en-US" altLang="ko-KR" sz="12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200" dirty="0" smtClean="0">
                <a:solidFill>
                  <a:srgbClr val="FF0000"/>
                </a:solidFill>
              </a:rPr>
              <a:t>서비스에서 참조하기 위한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백데이터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제공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어떤 데이터가 들어오고 있는지 동적으로 실시간으로 보여주는게 동적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대시보딩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9905" y="1367522"/>
            <a:ext cx="7130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이벤트 허브와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IoT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허브의 차이점 </a:t>
            </a:r>
            <a:r>
              <a:rPr lang="en-US" altLang="ko-KR" sz="1200" dirty="0" smtClean="0">
                <a:solidFill>
                  <a:srgbClr val="FF0000"/>
                </a:solidFill>
              </a:rPr>
              <a:t>: 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가장 큰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차이점중</a:t>
            </a:r>
            <a:r>
              <a:rPr lang="ko-KR" altLang="en-US" sz="1200" dirty="0" smtClean="0">
                <a:solidFill>
                  <a:srgbClr val="FF0000"/>
                </a:solidFill>
              </a:rPr>
              <a:t> 하나는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IoT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허브는 쌍방향 커뮤니케이션이 되고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이벤트 허브는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수집만</a:t>
            </a:r>
            <a:r>
              <a:rPr lang="ko-KR" altLang="en-US" sz="1200" dirty="0" smtClean="0">
                <a:solidFill>
                  <a:srgbClr val="FF0000"/>
                </a:solidFill>
              </a:rPr>
              <a:t> 하는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단방향</a:t>
            </a:r>
            <a:r>
              <a:rPr lang="ko-KR" altLang="en-US" sz="1200" dirty="0" smtClean="0">
                <a:solidFill>
                  <a:srgbClr val="FF0000"/>
                </a:solidFill>
              </a:rPr>
              <a:t> 서비스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이벤트허브나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IoT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허브는 자체적으로 들어오는 데이터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저장하진</a:t>
            </a:r>
            <a:r>
              <a:rPr lang="ko-KR" altLang="en-US" sz="1200" dirty="0" smtClean="0">
                <a:solidFill>
                  <a:srgbClr val="FF0000"/>
                </a:solidFill>
              </a:rPr>
              <a:t> 않음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180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1988" y="-180975"/>
            <a:ext cx="13515975" cy="7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76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0" y="-514350"/>
            <a:ext cx="14020800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685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450" y="-461963"/>
            <a:ext cx="14058900" cy="7781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2259" y="4613846"/>
            <a:ext cx="7130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실시간으로 들어오는 데이터를 가공하거나 다른 </a:t>
            </a:r>
            <a:r>
              <a:rPr lang="en-US" altLang="ko-KR" sz="1200" dirty="0" smtClean="0">
                <a:solidFill>
                  <a:srgbClr val="FF0000"/>
                </a:solidFill>
              </a:rPr>
              <a:t>Azure </a:t>
            </a:r>
            <a:r>
              <a:rPr lang="ko-KR" altLang="en-US" sz="1200" dirty="0" smtClean="0">
                <a:solidFill>
                  <a:srgbClr val="FF0000"/>
                </a:solidFill>
              </a:rPr>
              <a:t>서비스에서 참조하기 위한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백데이터</a:t>
            </a:r>
            <a:r>
              <a:rPr lang="ko-KR" altLang="en-US" sz="1200" dirty="0" smtClean="0">
                <a:solidFill>
                  <a:srgbClr val="FF0000"/>
                </a:solidFill>
              </a:rPr>
              <a:t> 제공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어떤 데이터가 들어오고 있는지 동적으로 실시간으로 보여주는게 동적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대시보딩</a:t>
            </a:r>
            <a:endParaRPr lang="en-US" altLang="ko-KR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15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5910</TotalTime>
  <Words>3531</Words>
  <Application>Microsoft Office PowerPoint</Application>
  <PresentationFormat>와이드스크린</PresentationFormat>
  <Paragraphs>432</Paragraphs>
  <Slides>200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200</vt:i4>
      </vt:variant>
    </vt:vector>
  </HeadingPairs>
  <TitlesOfParts>
    <vt:vector size="20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208</cp:revision>
  <dcterms:created xsi:type="dcterms:W3CDTF">2022-04-04T00:42:35Z</dcterms:created>
  <dcterms:modified xsi:type="dcterms:W3CDTF">2022-04-08T03:12:48Z</dcterms:modified>
</cp:coreProperties>
</file>